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521" r:id="rId4"/>
    <p:sldId id="524" r:id="rId5"/>
    <p:sldId id="551" r:id="rId6"/>
    <p:sldId id="525" r:id="rId7"/>
    <p:sldId id="526" r:id="rId8"/>
    <p:sldId id="527" r:id="rId9"/>
    <p:sldId id="553" r:id="rId10"/>
    <p:sldId id="552" r:id="rId11"/>
    <p:sldId id="558" r:id="rId12"/>
    <p:sldId id="535" r:id="rId13"/>
    <p:sldId id="539" r:id="rId14"/>
    <p:sldId id="546" r:id="rId15"/>
    <p:sldId id="554" r:id="rId16"/>
    <p:sldId id="548" r:id="rId17"/>
    <p:sldId id="562" r:id="rId18"/>
    <p:sldId id="559" r:id="rId19"/>
    <p:sldId id="560" r:id="rId20"/>
    <p:sldId id="561" r:id="rId21"/>
    <p:sldId id="563" r:id="rId22"/>
    <p:sldId id="564" r:id="rId23"/>
    <p:sldId id="565" r:id="rId24"/>
    <p:sldId id="566" r:id="rId25"/>
    <p:sldId id="567" r:id="rId26"/>
    <p:sldId id="568" r:id="rId27"/>
    <p:sldId id="569" r:id="rId28"/>
    <p:sldId id="570" r:id="rId29"/>
    <p:sldId id="571" r:id="rId30"/>
    <p:sldId id="572" r:id="rId31"/>
    <p:sldId id="265"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rSvI042rLD/1MEU6DOAZADPDF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1A07C-C811-4A47-9D0F-A9A5F82E3BAD}">
  <a:tblStyle styleId="{DF71A07C-C811-4A47-9D0F-A9A5F82E3BA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p:restoredTop sz="84722" autoAdjust="0"/>
  </p:normalViewPr>
  <p:slideViewPr>
    <p:cSldViewPr snapToGrid="0" snapToObjects="1">
      <p:cViewPr>
        <p:scale>
          <a:sx n="75" d="100"/>
          <a:sy n="75" d="100"/>
        </p:scale>
        <p:origin x="54" y="9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28065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94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14</a:t>
            </a:fld>
            <a:endParaRPr/>
          </a:p>
        </p:txBody>
      </p:sp>
    </p:spTree>
    <p:extLst>
      <p:ext uri="{BB962C8B-B14F-4D97-AF65-F5344CB8AC3E}">
        <p14:creationId xmlns:p14="http://schemas.microsoft.com/office/powerpoint/2010/main" val="22209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none" strike="noStrike" cap="none" dirty="0" smtClean="0">
                <a:solidFill>
                  <a:schemeClr val="dk1"/>
                </a:solidFill>
                <a:latin typeface="Calibri"/>
                <a:ea typeface="Calibri"/>
                <a:cs typeface="Calibri"/>
                <a:sym typeface="Calibri"/>
              </a:rPr>
              <a:t>https://www.cs.toronto.edu/~kriz/cifar.html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16</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462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84" name="Google Shape;18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31</a:t>
            </a:fld>
            <a:endParaRPr/>
          </a:p>
        </p:txBody>
      </p:sp>
    </p:spTree>
    <p:extLst>
      <p:ext uri="{BB962C8B-B14F-4D97-AF65-F5344CB8AC3E}">
        <p14:creationId xmlns:p14="http://schemas.microsoft.com/office/powerpoint/2010/main" val="158703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a:t>
            </a:fld>
            <a:endParaRPr/>
          </a:p>
        </p:txBody>
      </p:sp>
    </p:spTree>
    <p:extLst>
      <p:ext uri="{BB962C8B-B14F-4D97-AF65-F5344CB8AC3E}">
        <p14:creationId xmlns:p14="http://schemas.microsoft.com/office/powerpoint/2010/main" val="361741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a:t>
            </a:fld>
            <a:endParaRPr/>
          </a:p>
        </p:txBody>
      </p:sp>
    </p:spTree>
    <p:extLst>
      <p:ext uri="{BB962C8B-B14F-4D97-AF65-F5344CB8AC3E}">
        <p14:creationId xmlns:p14="http://schemas.microsoft.com/office/powerpoint/2010/main" val="342318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a:t>
            </a:fld>
            <a:endParaRPr/>
          </a:p>
        </p:txBody>
      </p:sp>
    </p:spTree>
    <p:extLst>
      <p:ext uri="{BB962C8B-B14F-4D97-AF65-F5344CB8AC3E}">
        <p14:creationId xmlns:p14="http://schemas.microsoft.com/office/powerpoint/2010/main" val="1074860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smtClean="0"/>
              <a:t>Ekstra</a:t>
            </a:r>
            <a:r>
              <a:rPr lang="en-US" dirty="0" smtClean="0"/>
              <a:t> </a:t>
            </a:r>
            <a:r>
              <a:rPr lang="en-US" dirty="0" err="1" smtClean="0"/>
              <a:t>slayt</a:t>
            </a:r>
            <a:r>
              <a:rPr lang="en-US" dirty="0" smtClean="0"/>
              <a:t>,</a:t>
            </a:r>
            <a:r>
              <a:rPr lang="en-US" baseline="0" dirty="0" smtClean="0"/>
              <a:t> </a:t>
            </a:r>
            <a:r>
              <a:rPr lang="en-US" baseline="0" dirty="0" err="1" smtClean="0"/>
              <a:t>kitapta</a:t>
            </a:r>
            <a:r>
              <a:rPr lang="en-US" baseline="0" dirty="0" smtClean="0"/>
              <a:t> </a:t>
            </a:r>
            <a:r>
              <a:rPr lang="en-US" baseline="0" dirty="0" err="1" smtClean="0"/>
              <a:t>bunlar</a:t>
            </a:r>
            <a:r>
              <a:rPr lang="en-US" baseline="0" dirty="0" smtClean="0"/>
              <a:t> yok </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5</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466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tr-TR" sz="1200" b="0" i="0" u="none" strike="noStrike" cap="none" dirty="0" smtClean="0">
                <a:solidFill>
                  <a:schemeClr val="dk1"/>
                </a:solidFill>
                <a:effectLst/>
                <a:latin typeface="Calibri"/>
                <a:ea typeface="Calibri"/>
                <a:cs typeface="Calibri"/>
                <a:sym typeface="Calibri"/>
              </a:rPr>
              <a:t>Derin öğrenme mimarileri ile tıp, robotik, görüntü işleme, havacılık ve uzay sanayi, bilgisayarlı görü, görüntüden nesne tespiti, yüz tanıma, ses işleme-tanıma, finansal gibi pek çok farklı alanda çözümler üretilmektedir (Doğan ve Türkoğlu., 2019).</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6</a:t>
            </a:fld>
            <a:endParaRPr/>
          </a:p>
        </p:txBody>
      </p:sp>
    </p:spTree>
    <p:extLst>
      <p:ext uri="{BB962C8B-B14F-4D97-AF65-F5344CB8AC3E}">
        <p14:creationId xmlns:p14="http://schemas.microsoft.com/office/powerpoint/2010/main" val="2083479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7</a:t>
            </a:fld>
            <a:endParaRPr/>
          </a:p>
        </p:txBody>
      </p:sp>
    </p:spTree>
    <p:extLst>
      <p:ext uri="{BB962C8B-B14F-4D97-AF65-F5344CB8AC3E}">
        <p14:creationId xmlns:p14="http://schemas.microsoft.com/office/powerpoint/2010/main" val="126012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8</a:t>
            </a:fld>
            <a:endParaRPr/>
          </a:p>
        </p:txBody>
      </p:sp>
    </p:spTree>
    <p:extLst>
      <p:ext uri="{BB962C8B-B14F-4D97-AF65-F5344CB8AC3E}">
        <p14:creationId xmlns:p14="http://schemas.microsoft.com/office/powerpoint/2010/main" val="182404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12</a:t>
            </a:fld>
            <a:endParaRPr/>
          </a:p>
        </p:txBody>
      </p:sp>
    </p:spTree>
    <p:extLst>
      <p:ext uri="{BB962C8B-B14F-4D97-AF65-F5344CB8AC3E}">
        <p14:creationId xmlns:p14="http://schemas.microsoft.com/office/powerpoint/2010/main" val="279457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8"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10"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6"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5"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8"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pic>
        <p:nvPicPr>
          <p:cNvPr id="8"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userDrawn="1"/>
        </p:nvPicPr>
        <p:blipFill rotWithShape="1">
          <a:blip r:embed="rId2">
            <a:alphaModFix/>
          </a:blip>
          <a:srcRect/>
          <a:stretch/>
        </p:blipFill>
        <p:spPr>
          <a:xfrm>
            <a:off x="10898416" y="6463025"/>
            <a:ext cx="1113079" cy="2769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ezelyedergi.net/post/biyoinformatik-derin-%C3%B6%C4%9Frenme-deep-learn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adresgezgini.com/faceapp-uygulamasiyla-yaslandi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A close up of a sign&#10;&#10;Description automatically generated"/>
          <p:cNvPicPr preferRelativeResize="0"/>
          <p:nvPr/>
        </p:nvPicPr>
        <p:blipFill rotWithShape="1">
          <a:blip r:embed="rId3">
            <a:alphaModFix/>
          </a:blip>
          <a:srcRect/>
          <a:stretch/>
        </p:blipFill>
        <p:spPr>
          <a:xfrm>
            <a:off x="3962400" y="2366127"/>
            <a:ext cx="4267200" cy="1061928"/>
          </a:xfrm>
          <a:prstGeom prst="rect">
            <a:avLst/>
          </a:prstGeom>
          <a:noFill/>
          <a:ln>
            <a:noFill/>
          </a:ln>
        </p:spPr>
      </p:pic>
      <p:pic>
        <p:nvPicPr>
          <p:cNvPr id="89" name="Google Shape;89;p1" descr="A picture containing drawing, shirt&#10;&#10;Description automatically generated"/>
          <p:cNvPicPr preferRelativeResize="0"/>
          <p:nvPr/>
        </p:nvPicPr>
        <p:blipFill rotWithShape="1">
          <a:blip r:embed="rId4">
            <a:alphaModFix/>
          </a:blip>
          <a:srcRect/>
          <a:stretch/>
        </p:blipFill>
        <p:spPr>
          <a:xfrm>
            <a:off x="8421552" y="6043210"/>
            <a:ext cx="3596315" cy="832934"/>
          </a:xfrm>
          <a:prstGeom prst="rect">
            <a:avLst/>
          </a:prstGeom>
          <a:noFill/>
          <a:ln>
            <a:noFill/>
          </a:ln>
        </p:spPr>
      </p:pic>
      <p:pic>
        <p:nvPicPr>
          <p:cNvPr id="90" name="Google Shape;90;p1" descr="A picture containing drawing&#10;&#10;Description automatically generated"/>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91" name="Google Shape;91;p1"/>
          <p:cNvSpPr txBox="1"/>
          <p:nvPr/>
        </p:nvSpPr>
        <p:spPr>
          <a:xfrm>
            <a:off x="2625970" y="3786481"/>
            <a:ext cx="6940060" cy="830956"/>
          </a:xfrm>
          <a:prstGeom prst="rect">
            <a:avLst/>
          </a:prstGeom>
          <a:noFill/>
          <a:ln>
            <a:noFill/>
          </a:ln>
        </p:spPr>
        <p:txBody>
          <a:bodyPr spcFirstLastPara="1" wrap="square" lIns="91425" tIns="45700" rIns="91425" bIns="45700" anchor="t" anchorCtr="0">
            <a:spAutoFit/>
          </a:bodyPr>
          <a:lstStyle/>
          <a:p>
            <a:pPr lvl="0" algn="ctr"/>
            <a:r>
              <a:rPr lang="en-US" sz="2400" b="1" i="0" u="none" strike="noStrike" cap="none" dirty="0" smtClean="0">
                <a:solidFill>
                  <a:schemeClr val="dk1"/>
                </a:solidFill>
                <a:latin typeface="Trebuchet MS"/>
                <a:ea typeface="Trebuchet MS"/>
                <a:cs typeface="Trebuchet MS"/>
                <a:sym typeface="Trebuchet MS"/>
              </a:rPr>
              <a:t>YAPAY ZEKA</a:t>
            </a:r>
            <a:r>
              <a:rPr lang="tr-TR" sz="2400" b="1" i="0" u="none" strike="noStrike" cap="none" dirty="0" smtClean="0">
                <a:solidFill>
                  <a:schemeClr val="dk1"/>
                </a:solidFill>
                <a:latin typeface="Trebuchet MS"/>
                <a:ea typeface="Trebuchet MS"/>
                <a:cs typeface="Trebuchet MS"/>
                <a:sym typeface="Trebuchet MS"/>
              </a:rPr>
              <a:t>: </a:t>
            </a:r>
            <a:r>
              <a:rPr lang="en-US" sz="2400" dirty="0" err="1" smtClean="0"/>
              <a:t>Derin</a:t>
            </a:r>
            <a:r>
              <a:rPr lang="en-US" sz="2400" dirty="0" smtClean="0"/>
              <a:t> </a:t>
            </a:r>
            <a:r>
              <a:rPr lang="en-US" sz="2400" dirty="0" err="1" smtClean="0"/>
              <a:t>Öğrenme</a:t>
            </a:r>
            <a:r>
              <a:rPr lang="en-US" sz="2400" dirty="0" smtClean="0"/>
              <a:t> </a:t>
            </a:r>
            <a:r>
              <a:rPr lang="en-US" sz="2400" dirty="0" err="1" smtClean="0"/>
              <a:t>ile</a:t>
            </a:r>
            <a:r>
              <a:rPr lang="en-US" sz="2400" dirty="0" smtClean="0"/>
              <a:t> </a:t>
            </a:r>
            <a:r>
              <a:rPr lang="en-US" sz="2400" dirty="0" err="1" smtClean="0"/>
              <a:t>İleri</a:t>
            </a:r>
            <a:r>
              <a:rPr lang="en-US" sz="2400" dirty="0" smtClean="0"/>
              <a:t> </a:t>
            </a:r>
            <a:r>
              <a:rPr lang="en-US" sz="2400" dirty="0" err="1" smtClean="0"/>
              <a:t>Düzey</a:t>
            </a:r>
            <a:r>
              <a:rPr lang="en-US" sz="2400" dirty="0" smtClean="0"/>
              <a:t> </a:t>
            </a:r>
            <a:r>
              <a:rPr lang="en-US" sz="2400" dirty="0" err="1" smtClean="0"/>
              <a:t>Çözümler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3"/>
          <p:cNvGrpSpPr/>
          <p:nvPr/>
        </p:nvGrpSpPr>
        <p:grpSpPr>
          <a:xfrm>
            <a:off x="1722923" y="904775"/>
            <a:ext cx="8585734" cy="5149516"/>
            <a:chOff x="-72693" y="151293"/>
            <a:chExt cx="5297473" cy="1631787"/>
          </a:xfrm>
        </p:grpSpPr>
        <p:sp>
          <p:nvSpPr>
            <p:cNvPr id="5" name="Dikdörtgen: Köşeleri Yuvarlatılmış 116"/>
            <p:cNvSpPr/>
            <p:nvPr/>
          </p:nvSpPr>
          <p:spPr>
            <a:xfrm>
              <a:off x="327660" y="312420"/>
              <a:ext cx="4897120" cy="1470660"/>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Metin Kutusu 2"/>
            <p:cNvSpPr txBox="1">
              <a:spLocks noChangeArrowheads="1"/>
            </p:cNvSpPr>
            <p:nvPr/>
          </p:nvSpPr>
          <p:spPr bwMode="auto">
            <a:xfrm>
              <a:off x="628108" y="342858"/>
              <a:ext cx="4575672" cy="1353771"/>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tr-TR" sz="1800" b="1" i="1" dirty="0">
                  <a:effectLst/>
                  <a:latin typeface="Calibri" panose="020F0502020204030204" pitchFamily="34" charset="0"/>
                  <a:ea typeface="Calibri" panose="020F0502020204030204" pitchFamily="34" charset="0"/>
                  <a:cs typeface="Arial" panose="020B0604020202020204" pitchFamily="34" charset="0"/>
                </a:rPr>
                <a:t>Biliyor musunuz?</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tr-TR" sz="1800" i="1" dirty="0">
                  <a:effectLst/>
                  <a:latin typeface="Calibri" panose="020F0502020204030204" pitchFamily="34" charset="0"/>
                  <a:ea typeface="Calibri" panose="020F0502020204030204" pitchFamily="34" charset="0"/>
                  <a:cs typeface="Arial" panose="020B0604020202020204" pitchFamily="34" charset="0"/>
                </a:rPr>
                <a:t>COVID-19 ile savaşmak için, derin öğrenmenin araştırmalara yardımcı olduğunu biliyor musunuz? En başarılı makine öğrenme algoritmalarından biri olan derin öğrenme için, </a:t>
              </a:r>
              <a:r>
                <a:rPr lang="tr-TR" sz="1800" i="1" dirty="0" err="1">
                  <a:effectLst/>
                  <a:latin typeface="Calibri" panose="020F0502020204030204" pitchFamily="34" charset="0"/>
                  <a:ea typeface="Calibri" panose="020F0502020204030204" pitchFamily="34" charset="0"/>
                  <a:cs typeface="Arial" panose="020B0604020202020204" pitchFamily="34" charset="0"/>
                </a:rPr>
                <a:t>biyoinformatik</a:t>
              </a:r>
              <a:r>
                <a:rPr lang="tr-TR" sz="1800" i="1" dirty="0">
                  <a:effectLst/>
                  <a:latin typeface="Calibri" panose="020F0502020204030204" pitchFamily="34" charset="0"/>
                  <a:ea typeface="Calibri" panose="020F0502020204030204" pitchFamily="34" charset="0"/>
                  <a:cs typeface="Arial" panose="020B0604020202020204" pitchFamily="34" charset="0"/>
                </a:rPr>
                <a:t> alanında DNA, RNA, protein dizileri ve </a:t>
              </a:r>
              <a:r>
                <a:rPr lang="tr-TR" sz="1800" i="1" dirty="0" err="1">
                  <a:effectLst/>
                  <a:latin typeface="Calibri" panose="020F0502020204030204" pitchFamily="34" charset="0"/>
                  <a:ea typeface="Calibri" panose="020F0502020204030204" pitchFamily="34" charset="0"/>
                  <a:cs typeface="Arial" panose="020B0604020202020204" pitchFamily="34" charset="0"/>
                </a:rPr>
                <a:t>Nanopore</a:t>
              </a:r>
              <a:r>
                <a:rPr lang="tr-TR" sz="1800" i="1" dirty="0">
                  <a:effectLst/>
                  <a:latin typeface="Calibri" panose="020F0502020204030204" pitchFamily="34" charset="0"/>
                  <a:ea typeface="Calibri" panose="020F0502020204030204" pitchFamily="34" charset="0"/>
                  <a:cs typeface="Arial" panose="020B0604020202020204" pitchFamily="34" charset="0"/>
                </a:rPr>
                <a:t> sinyali sekans verileri kaynak oluşturmaktadır. Elde edilen verilerde gözlenmiş veya daha önce bilinmeyen motifleri, modelleri ve alanları tespit etmede ve tanımlamada derin öğrenme kullanılır. Derin öğrenme ile; belirli hastalık ağları, gen birlikte ifade ağları, hücre sistemi hiyerarşi gibi grafik verileriyle başa çıkılabilir.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tr-TR" sz="1800" b="1" i="1" dirty="0">
                  <a:effectLst/>
                  <a:latin typeface="Calibri" panose="020F0502020204030204" pitchFamily="34" charset="0"/>
                  <a:ea typeface="Calibri" panose="020F0502020204030204" pitchFamily="34" charset="0"/>
                  <a:cs typeface="Arial" panose="020B0604020202020204" pitchFamily="34" charset="0"/>
                </a:rPr>
                <a:t>Kaynak:</a:t>
              </a:r>
              <a:r>
                <a:rPr lang="tr-TR" sz="1800" i="1" dirty="0">
                  <a:effectLst/>
                  <a:latin typeface="Calibri" panose="020F0502020204030204" pitchFamily="34" charset="0"/>
                  <a:ea typeface="Calibri" panose="020F0502020204030204" pitchFamily="34" charset="0"/>
                  <a:cs typeface="Arial" panose="020B0604020202020204" pitchFamily="34" charset="0"/>
                </a:rPr>
                <a:t> </a:t>
              </a:r>
              <a:r>
                <a:rPr lang="tr-TR" sz="1800" i="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https://www.bezelyedergi.net/post/biyoinformatik-derin-%C3%B6%C4%9Frenme-deep-learning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11" descr="Hel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93" y="151293"/>
              <a:ext cx="779145" cy="417853"/>
            </a:xfrm>
            <a:prstGeom prst="rect">
              <a:avLst/>
            </a:prstGeom>
            <a:noFill/>
            <a:ln>
              <a:noFill/>
            </a:ln>
          </p:spPr>
        </p:pic>
      </p:grpSp>
    </p:spTree>
    <p:extLst>
      <p:ext uri="{BB962C8B-B14F-4D97-AF65-F5344CB8AC3E}">
        <p14:creationId xmlns:p14="http://schemas.microsoft.com/office/powerpoint/2010/main" val="106361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Üretici </a:t>
            </a:r>
            <a:r>
              <a:rPr lang="tr-TR" dirty="0"/>
              <a:t>Çekişmeli Ağ (GAN)</a:t>
            </a:r>
          </a:p>
        </p:txBody>
      </p:sp>
      <p:sp>
        <p:nvSpPr>
          <p:cNvPr id="3" name="Metin Yer Tutucusu 2"/>
          <p:cNvSpPr>
            <a:spLocks noGrp="1"/>
          </p:cNvSpPr>
          <p:nvPr>
            <p:ph type="body" idx="1"/>
          </p:nvPr>
        </p:nvSpPr>
        <p:spPr>
          <a:xfrm>
            <a:off x="838201" y="1825625"/>
            <a:ext cx="4953000" cy="4351338"/>
          </a:xfrm>
        </p:spPr>
        <p:txBody>
          <a:bodyPr>
            <a:normAutofit fontScale="55000" lnSpcReduction="20000"/>
          </a:bodyPr>
          <a:lstStyle/>
          <a:p>
            <a:pPr algn="just"/>
            <a:r>
              <a:rPr lang="tr-TR" dirty="0">
                <a:latin typeface="+mj-lt"/>
                <a:cs typeface="Times New Roman" panose="02020603050405020304" pitchFamily="18" charset="0"/>
              </a:rPr>
              <a:t>Çekişmeli üretici ağlar (GAN), 2014 yılında </a:t>
            </a:r>
            <a:r>
              <a:rPr lang="tr-TR" dirty="0" err="1">
                <a:latin typeface="+mj-lt"/>
                <a:cs typeface="Times New Roman" panose="02020603050405020304" pitchFamily="18" charset="0"/>
              </a:rPr>
              <a:t>Ian</a:t>
            </a:r>
            <a:r>
              <a:rPr lang="tr-TR" dirty="0">
                <a:latin typeface="+mj-lt"/>
                <a:cs typeface="Times New Roman" panose="02020603050405020304" pitchFamily="18" charset="0"/>
              </a:rPr>
              <a:t> </a:t>
            </a:r>
            <a:r>
              <a:rPr lang="tr-TR" dirty="0" err="1">
                <a:latin typeface="+mj-lt"/>
                <a:cs typeface="Times New Roman" panose="02020603050405020304" pitchFamily="18" charset="0"/>
              </a:rPr>
              <a:t>Goodfellow</a:t>
            </a:r>
            <a:r>
              <a:rPr lang="tr-TR" dirty="0">
                <a:latin typeface="+mj-lt"/>
                <a:cs typeface="Times New Roman" panose="02020603050405020304" pitchFamily="18" charset="0"/>
              </a:rPr>
              <a:t> ve çalışma grubu tarafından </a:t>
            </a:r>
            <a:r>
              <a:rPr lang="tr-TR" dirty="0" smtClean="0">
                <a:latin typeface="+mj-lt"/>
                <a:cs typeface="Times New Roman" panose="02020603050405020304" pitchFamily="18" charset="0"/>
              </a:rPr>
              <a:t>NIPS</a:t>
            </a:r>
            <a:r>
              <a:rPr lang="en-US" dirty="0" smtClean="0">
                <a:latin typeface="+mj-lt"/>
                <a:cs typeface="Times New Roman" panose="02020603050405020304" pitchFamily="18" charset="0"/>
              </a:rPr>
              <a:t> </a:t>
            </a:r>
            <a:r>
              <a:rPr lang="tr-TR" dirty="0" smtClean="0">
                <a:latin typeface="+mj-lt"/>
                <a:cs typeface="Times New Roman" panose="02020603050405020304" pitchFamily="18" charset="0"/>
              </a:rPr>
              <a:t>tarafından </a:t>
            </a:r>
            <a:r>
              <a:rPr lang="tr-TR" dirty="0">
                <a:latin typeface="+mj-lt"/>
                <a:cs typeface="Times New Roman" panose="02020603050405020304" pitchFamily="18" charset="0"/>
              </a:rPr>
              <a:t>sunulmuştur. </a:t>
            </a:r>
            <a:endParaRPr lang="en-US" dirty="0" smtClean="0">
              <a:latin typeface="+mj-lt"/>
              <a:cs typeface="Times New Roman" panose="02020603050405020304" pitchFamily="18" charset="0"/>
            </a:endParaRPr>
          </a:p>
          <a:p>
            <a:pPr algn="just"/>
            <a:r>
              <a:rPr lang="tr-TR" dirty="0" smtClean="0">
                <a:latin typeface="+mj-lt"/>
                <a:cs typeface="Times New Roman" panose="02020603050405020304" pitchFamily="18" charset="0"/>
              </a:rPr>
              <a:t>Çekişmeli </a:t>
            </a:r>
            <a:r>
              <a:rPr lang="tr-TR" dirty="0">
                <a:latin typeface="+mj-lt"/>
                <a:cs typeface="Times New Roman" panose="02020603050405020304" pitchFamily="18" charset="0"/>
              </a:rPr>
              <a:t>üretken ağlar olarak adlandırılan derin öğrenme ağı İngilizce yazılışının baş harfleriyle “GAN” olarak ifade edilmektedir. </a:t>
            </a:r>
            <a:endParaRPr lang="en-US" dirty="0" smtClean="0">
              <a:latin typeface="+mj-lt"/>
              <a:cs typeface="Times New Roman" panose="02020603050405020304" pitchFamily="18" charset="0"/>
            </a:endParaRPr>
          </a:p>
          <a:p>
            <a:pPr algn="just"/>
            <a:r>
              <a:rPr lang="tr-TR" dirty="0" smtClean="0">
                <a:latin typeface="+mj-lt"/>
                <a:cs typeface="Times New Roman" panose="02020603050405020304" pitchFamily="18" charset="0"/>
              </a:rPr>
              <a:t>GAN </a:t>
            </a:r>
            <a:r>
              <a:rPr lang="tr-TR" dirty="0">
                <a:latin typeface="+mj-lt"/>
                <a:cs typeface="Times New Roman" panose="02020603050405020304" pitchFamily="18" charset="0"/>
              </a:rPr>
              <a:t>modelleme denetimsiz öğrenme türü olup, giriş verilerindeki kalıpları, orijinal veri kümesinden uygun bir şekilde çıkararak yeni örnekler oluşturabilmek için otomatik olarak keşfetmeyi ve öğrenmeyi içermektedir. </a:t>
            </a:r>
            <a:endParaRPr lang="en-US" dirty="0" smtClean="0">
              <a:latin typeface="+mj-lt"/>
              <a:cs typeface="Times New Roman" panose="02020603050405020304" pitchFamily="18" charset="0"/>
            </a:endParaRPr>
          </a:p>
          <a:p>
            <a:pPr algn="just"/>
            <a:r>
              <a:rPr lang="tr-TR" dirty="0" smtClean="0">
                <a:latin typeface="+mj-lt"/>
                <a:cs typeface="Times New Roman" panose="02020603050405020304" pitchFamily="18" charset="0"/>
              </a:rPr>
              <a:t>Diğer </a:t>
            </a:r>
            <a:r>
              <a:rPr lang="tr-TR" dirty="0">
                <a:latin typeface="+mj-lt"/>
                <a:cs typeface="Times New Roman" panose="02020603050405020304" pitchFamily="18" charset="0"/>
              </a:rPr>
              <a:t>derin öğrenme yapay sinir ağ modellerinden farklı olarak bir üretici (</a:t>
            </a:r>
            <a:r>
              <a:rPr lang="tr-TR" dirty="0" err="1">
                <a:latin typeface="+mj-lt"/>
                <a:cs typeface="Times New Roman" panose="02020603050405020304" pitchFamily="18" charset="0"/>
              </a:rPr>
              <a:t>generative</a:t>
            </a:r>
            <a:r>
              <a:rPr lang="tr-TR" dirty="0">
                <a:latin typeface="+mj-lt"/>
                <a:cs typeface="Times New Roman" panose="02020603050405020304" pitchFamily="18" charset="0"/>
              </a:rPr>
              <a:t>, G) ve bir ayırıcıya (</a:t>
            </a:r>
            <a:r>
              <a:rPr lang="tr-TR" dirty="0" err="1">
                <a:latin typeface="+mj-lt"/>
                <a:cs typeface="Times New Roman" panose="02020603050405020304" pitchFamily="18" charset="0"/>
              </a:rPr>
              <a:t>discriminator</a:t>
            </a:r>
            <a:r>
              <a:rPr lang="tr-TR" dirty="0">
                <a:latin typeface="+mj-lt"/>
                <a:cs typeface="Times New Roman" panose="02020603050405020304" pitchFamily="18" charset="0"/>
              </a:rPr>
              <a:t>, D) sahip iki farklı derin ağ vardır. </a:t>
            </a:r>
            <a:endParaRPr lang="en-US" dirty="0" smtClean="0">
              <a:latin typeface="+mj-lt"/>
              <a:cs typeface="Times New Roman" panose="02020603050405020304" pitchFamily="18" charset="0"/>
            </a:endParaRPr>
          </a:p>
          <a:p>
            <a:pPr algn="just"/>
            <a:r>
              <a:rPr lang="tr-TR" dirty="0" smtClean="0">
                <a:latin typeface="+mj-lt"/>
                <a:cs typeface="Times New Roman" panose="02020603050405020304" pitchFamily="18" charset="0"/>
              </a:rPr>
              <a:t>GAN </a:t>
            </a:r>
            <a:r>
              <a:rPr lang="tr-TR" dirty="0">
                <a:latin typeface="+mj-lt"/>
                <a:cs typeface="Times New Roman" panose="02020603050405020304" pitchFamily="18" charset="0"/>
              </a:rPr>
              <a:t>mimarisinde bu iki ağın çekişmeli olarak çalışmasıyla öğrenme işlemi gerçekleşir. Temel bir GAN mimarisinin yapısı Şekil 8.4’te verilmiştir. </a:t>
            </a:r>
          </a:p>
        </p:txBody>
      </p:sp>
      <p:pic>
        <p:nvPicPr>
          <p:cNvPr id="4" name="Resim 3"/>
          <p:cNvPicPr>
            <a:picLocks noChangeAspect="1"/>
          </p:cNvPicPr>
          <p:nvPr/>
        </p:nvPicPr>
        <p:blipFill>
          <a:blip r:embed="rId2"/>
          <a:stretch>
            <a:fillRect/>
          </a:stretch>
        </p:blipFill>
        <p:spPr>
          <a:xfrm>
            <a:off x="6343979" y="1690688"/>
            <a:ext cx="5961823" cy="3357562"/>
          </a:xfrm>
          <a:prstGeom prst="rect">
            <a:avLst/>
          </a:prstGeom>
        </p:spPr>
      </p:pic>
    </p:spTree>
    <p:extLst>
      <p:ext uri="{BB962C8B-B14F-4D97-AF65-F5344CB8AC3E}">
        <p14:creationId xmlns:p14="http://schemas.microsoft.com/office/powerpoint/2010/main" val="88192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010654" y="287342"/>
            <a:ext cx="10693666" cy="584735"/>
          </a:xfrm>
          <a:prstGeom prst="rect">
            <a:avLst/>
          </a:prstGeom>
          <a:noFill/>
          <a:ln>
            <a:noFill/>
          </a:ln>
        </p:spPr>
        <p:txBody>
          <a:bodyPr spcFirstLastPara="1" wrap="square" lIns="91425" tIns="45700" rIns="91425" bIns="45700" anchor="t" anchorCtr="0">
            <a:spAutoFit/>
          </a:bodyPr>
          <a:lstStyle/>
          <a:p>
            <a:pPr lvl="0" algn="ctr"/>
            <a:r>
              <a:rPr lang="tr-TR" sz="3200" dirty="0"/>
              <a:t>Derin İnanç Ağları </a:t>
            </a:r>
            <a:r>
              <a:rPr lang="tr-TR" sz="3200" dirty="0" smtClean="0"/>
              <a:t>Tekniği</a:t>
            </a:r>
            <a:r>
              <a:rPr lang="en-US" sz="3200" dirty="0" smtClean="0"/>
              <a:t> (</a:t>
            </a:r>
            <a:r>
              <a:rPr lang="tr-TR" sz="3200" dirty="0" err="1"/>
              <a:t>Deep</a:t>
            </a:r>
            <a:r>
              <a:rPr lang="tr-TR" sz="3200" dirty="0"/>
              <a:t> </a:t>
            </a:r>
            <a:r>
              <a:rPr lang="tr-TR" sz="3200" dirty="0" err="1"/>
              <a:t>Belief</a:t>
            </a:r>
            <a:r>
              <a:rPr lang="tr-TR" sz="3200" dirty="0"/>
              <a:t> </a:t>
            </a:r>
            <a:r>
              <a:rPr lang="tr-TR" sz="3200" dirty="0" smtClean="0"/>
              <a:t>Network-DBN</a:t>
            </a:r>
            <a:r>
              <a:rPr lang="en-US" sz="3200" dirty="0" smtClean="0"/>
              <a:t>)</a:t>
            </a:r>
            <a:r>
              <a:rPr lang="tr-TR" sz="3200" dirty="0" smtClean="0"/>
              <a:t> </a:t>
            </a:r>
            <a:endParaRPr lang="de-DE" sz="1100" b="1" dirty="0">
              <a:latin typeface="Calibri" panose="020F0502020204030204" pitchFamily="34" charset="0"/>
              <a:cs typeface="Calibri" panose="020F0502020204030204" pitchFamily="34" charset="0"/>
            </a:endParaRPr>
          </a:p>
        </p:txBody>
      </p:sp>
      <p:sp>
        <p:nvSpPr>
          <p:cNvPr id="2" name="Metin kutusu 1"/>
          <p:cNvSpPr txBox="1"/>
          <p:nvPr/>
        </p:nvSpPr>
        <p:spPr>
          <a:xfrm>
            <a:off x="1404162" y="1387689"/>
            <a:ext cx="3605720" cy="2246769"/>
          </a:xfrm>
          <a:prstGeom prst="rect">
            <a:avLst/>
          </a:prstGeom>
          <a:noFill/>
        </p:spPr>
        <p:txBody>
          <a:bodyPr wrap="square" rtlCol="0">
            <a:spAutoFit/>
          </a:bodyPr>
          <a:lstStyle/>
          <a:p>
            <a:pPr lvl="0" algn="just"/>
            <a:r>
              <a:rPr lang="en-US" sz="2000" dirty="0" smtClean="0"/>
              <a:t>G</a:t>
            </a:r>
            <a:r>
              <a:rPr lang="tr-TR" sz="2000" dirty="0" err="1" smtClean="0"/>
              <a:t>rafiksel</a:t>
            </a:r>
            <a:r>
              <a:rPr lang="tr-TR" sz="2000" dirty="0" smtClean="0"/>
              <a:t> </a:t>
            </a:r>
            <a:r>
              <a:rPr lang="tr-TR" sz="2000" dirty="0"/>
              <a:t>olarak ya da birde fazla sayıda gizli düğüm katmanlarından oluşan, katmanlar arasında bağlantı olan ancak düğümler arasında bağlantı olmayan bir derin sinir ağı sınıfıdır. </a:t>
            </a:r>
            <a:endParaRPr lang="en-US" sz="2000" dirty="0"/>
          </a:p>
        </p:txBody>
      </p:sp>
      <p:pic>
        <p:nvPicPr>
          <p:cNvPr id="8" name="Picture 35869"/>
          <p:cNvPicPr/>
          <p:nvPr/>
        </p:nvPicPr>
        <p:blipFill>
          <a:blip r:embed="rId3"/>
          <a:stretch>
            <a:fillRect/>
          </a:stretch>
        </p:blipFill>
        <p:spPr>
          <a:xfrm>
            <a:off x="6208295" y="1138136"/>
            <a:ext cx="4966635" cy="4652511"/>
          </a:xfrm>
          <a:prstGeom prst="rect">
            <a:avLst/>
          </a:prstGeom>
        </p:spPr>
      </p:pic>
    </p:spTree>
    <p:extLst>
      <p:ext uri="{BB962C8B-B14F-4D97-AF65-F5344CB8AC3E}">
        <p14:creationId xmlns:p14="http://schemas.microsoft.com/office/powerpoint/2010/main" val="3168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656928" y="1832064"/>
            <a:ext cx="3302229" cy="3785652"/>
          </a:xfrm>
          <a:prstGeom prst="rect">
            <a:avLst/>
          </a:prstGeom>
          <a:noFill/>
        </p:spPr>
        <p:txBody>
          <a:bodyPr wrap="square" rtlCol="0">
            <a:spAutoFit/>
          </a:bodyPr>
          <a:lstStyle/>
          <a:p>
            <a:pPr marL="285750" indent="-285750" algn="just">
              <a:buFont typeface="Arial" panose="020B0604020202020204" pitchFamily="34" charset="0"/>
              <a:buChar char="•"/>
            </a:pPr>
            <a:r>
              <a:rPr lang="tr-TR" sz="1600" dirty="0" err="1"/>
              <a:t>Sepp</a:t>
            </a:r>
            <a:r>
              <a:rPr lang="tr-TR" sz="1600" dirty="0"/>
              <a:t> </a:t>
            </a:r>
            <a:r>
              <a:rPr lang="tr-TR" sz="1600" dirty="0" err="1"/>
              <a:t>Hochreiter</a:t>
            </a:r>
            <a:r>
              <a:rPr lang="tr-TR" sz="1600" dirty="0"/>
              <a:t> ve </a:t>
            </a:r>
            <a:r>
              <a:rPr lang="tr-TR" sz="1600" dirty="0" err="1"/>
              <a:t>Juergen</a:t>
            </a:r>
            <a:r>
              <a:rPr lang="tr-TR" sz="1600" dirty="0"/>
              <a:t> </a:t>
            </a:r>
            <a:r>
              <a:rPr lang="tr-TR" sz="1600" dirty="0" err="1"/>
              <a:t>Schmidhuber</a:t>
            </a:r>
            <a:r>
              <a:rPr lang="tr-TR" sz="1600" dirty="0"/>
              <a:t> 1997 yılında </a:t>
            </a:r>
            <a:r>
              <a:rPr lang="tr-TR" sz="1600" dirty="0" err="1"/>
              <a:t>vanishing</a:t>
            </a:r>
            <a:r>
              <a:rPr lang="tr-TR" sz="1600" dirty="0"/>
              <a:t> </a:t>
            </a:r>
            <a:r>
              <a:rPr lang="tr-TR" sz="1600" dirty="0" err="1"/>
              <a:t>gradient</a:t>
            </a:r>
            <a:r>
              <a:rPr lang="tr-TR" sz="1600" dirty="0"/>
              <a:t> problemini çözmek için </a:t>
            </a:r>
            <a:r>
              <a:rPr lang="tr-TR" sz="1600" dirty="0" err="1"/>
              <a:t>LSTM’i</a:t>
            </a:r>
            <a:r>
              <a:rPr lang="tr-TR" sz="1600" dirty="0"/>
              <a:t> geliştirdiler. </a:t>
            </a:r>
            <a:endParaRPr lang="en-US" sz="1600" dirty="0" smtClean="0"/>
          </a:p>
          <a:p>
            <a:pPr marL="285750" indent="-285750" algn="just">
              <a:buFont typeface="Arial" panose="020B0604020202020204" pitchFamily="34" charset="0"/>
              <a:buChar char="•"/>
            </a:pPr>
            <a:r>
              <a:rPr lang="tr-TR" sz="1600" dirty="0" smtClean="0"/>
              <a:t>Daha </a:t>
            </a:r>
            <a:r>
              <a:rPr lang="tr-TR" sz="1600" dirty="0"/>
              <a:t>sonra birçok kişinin katkısıyla düzenlenen ve popülerleşen LSTM şu anda geniş bir kullanım alanına sahiptir. </a:t>
            </a:r>
            <a:endParaRPr lang="en-US" sz="1600" dirty="0" smtClean="0"/>
          </a:p>
          <a:p>
            <a:pPr marL="285750" indent="-285750" algn="just">
              <a:buFont typeface="Arial" panose="020B0604020202020204" pitchFamily="34" charset="0"/>
              <a:buChar char="•"/>
            </a:pPr>
            <a:r>
              <a:rPr lang="tr-TR" sz="1600" dirty="0" smtClean="0"/>
              <a:t>LSTM </a:t>
            </a:r>
            <a:r>
              <a:rPr lang="tr-TR" sz="1600" dirty="0"/>
              <a:t>tekniği, yeni bir kanal açma yoluyla sabit bir hata değeri sağlayarak </a:t>
            </a:r>
            <a:r>
              <a:rPr lang="tr-TR" sz="1600" dirty="0" err="1"/>
              <a:t>recurrent</a:t>
            </a:r>
            <a:r>
              <a:rPr lang="tr-TR" sz="1600" dirty="0"/>
              <a:t> ağların öğrenme adımlarının devam edebilmesini sağlamaktadır. </a:t>
            </a:r>
          </a:p>
        </p:txBody>
      </p:sp>
      <p:sp>
        <p:nvSpPr>
          <p:cNvPr id="6"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a:t>Uzun-Kısa Dönem Hafıza Tekniği</a:t>
            </a:r>
            <a:endParaRPr lang="de-DE" sz="1100" b="1" dirty="0">
              <a:latin typeface="Calibri" panose="020F0502020204030204" pitchFamily="34" charset="0"/>
              <a:cs typeface="Calibri" panose="020F0502020204030204" pitchFamily="34" charset="0"/>
            </a:endParaRPr>
          </a:p>
        </p:txBody>
      </p:sp>
      <p:pic>
        <p:nvPicPr>
          <p:cNvPr id="9" name="Resim 8" descr="https://miro.medium.com/max/468/1*Sa8RQ-Rsc4Rtdnb_uQJCIQ.png"/>
          <p:cNvPicPr/>
          <p:nvPr/>
        </p:nvPicPr>
        <p:blipFill>
          <a:blip r:embed="rId2">
            <a:extLst>
              <a:ext uri="{28A0092B-C50C-407E-A947-70E740481C1C}">
                <a14:useLocalDpi xmlns:a14="http://schemas.microsoft.com/office/drawing/2010/main" val="0"/>
              </a:ext>
            </a:extLst>
          </a:blip>
          <a:srcRect/>
          <a:stretch>
            <a:fillRect/>
          </a:stretch>
        </p:blipFill>
        <p:spPr bwMode="auto">
          <a:xfrm>
            <a:off x="5043638" y="1299411"/>
            <a:ext cx="6920564" cy="3339966"/>
          </a:xfrm>
          <a:prstGeom prst="rect">
            <a:avLst/>
          </a:prstGeom>
          <a:noFill/>
          <a:ln>
            <a:noFill/>
          </a:ln>
        </p:spPr>
      </p:pic>
    </p:spTree>
    <p:extLst>
      <p:ext uri="{BB962C8B-B14F-4D97-AF65-F5344CB8AC3E}">
        <p14:creationId xmlns:p14="http://schemas.microsoft.com/office/powerpoint/2010/main" val="3112996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a:t>Oto kodlayıcı Tekniği</a:t>
            </a:r>
            <a:endParaRPr sz="1100" b="1" dirty="0">
              <a:latin typeface="Calibri" panose="020F0502020204030204" pitchFamily="34" charset="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Metin kutusu 1"/>
          <p:cNvSpPr txBox="1"/>
          <p:nvPr/>
        </p:nvSpPr>
        <p:spPr>
          <a:xfrm>
            <a:off x="765386" y="1645919"/>
            <a:ext cx="4592320" cy="4031873"/>
          </a:xfrm>
          <a:prstGeom prst="rect">
            <a:avLst/>
          </a:prstGeom>
          <a:noFill/>
        </p:spPr>
        <p:txBody>
          <a:bodyPr wrap="square" rtlCol="0">
            <a:spAutoFit/>
          </a:bodyPr>
          <a:lstStyle/>
          <a:p>
            <a:pPr marL="285750" indent="-285750" algn="just">
              <a:buFont typeface="Arial" panose="020B0604020202020204" pitchFamily="34" charset="0"/>
              <a:buChar char="•"/>
            </a:pPr>
            <a:r>
              <a:rPr lang="tr-TR" sz="1600" dirty="0"/>
              <a:t>Oto kodlayıcı tekniği (</a:t>
            </a:r>
            <a:r>
              <a:rPr lang="tr-TR" sz="1600" dirty="0" err="1"/>
              <a:t>auto</a:t>
            </a:r>
            <a:r>
              <a:rPr lang="tr-TR" sz="1600" dirty="0"/>
              <a:t> </a:t>
            </a:r>
            <a:r>
              <a:rPr lang="tr-TR" sz="1600" dirty="0" err="1"/>
              <a:t>encoder</a:t>
            </a:r>
            <a:r>
              <a:rPr lang="tr-TR" sz="1600" dirty="0"/>
              <a:t>) derin öğrenme yöntemleri alanındaki en popüler modellerden birisidir</a:t>
            </a:r>
            <a:r>
              <a:rPr lang="tr-TR" sz="1600" dirty="0" smtClean="0"/>
              <a:t>.</a:t>
            </a:r>
            <a:endParaRPr lang="en-US" sz="1600" dirty="0" smtClean="0"/>
          </a:p>
          <a:p>
            <a:pPr marL="285750" indent="-285750" algn="just">
              <a:buFont typeface="Arial" panose="020B0604020202020204" pitchFamily="34" charset="0"/>
              <a:buChar char="•"/>
            </a:pPr>
            <a:r>
              <a:rPr lang="tr-TR" sz="1600" dirty="0" smtClean="0"/>
              <a:t> </a:t>
            </a:r>
            <a:r>
              <a:rPr lang="tr-TR" sz="1600" dirty="0"/>
              <a:t>Oto kodlayıcı tekniği veriyi koda dönüştürerek otomatik olarak öğrenmeyi sağlar. </a:t>
            </a:r>
            <a:endParaRPr lang="en-US" sz="1600" dirty="0" smtClean="0"/>
          </a:p>
          <a:p>
            <a:pPr marL="285750" indent="-285750" algn="just">
              <a:buFont typeface="Arial" panose="020B0604020202020204" pitchFamily="34" charset="0"/>
              <a:buChar char="•"/>
            </a:pPr>
            <a:r>
              <a:rPr lang="tr-TR" sz="1600" dirty="0" smtClean="0"/>
              <a:t>Encoder </a:t>
            </a:r>
            <a:r>
              <a:rPr lang="tr-TR" sz="1600" dirty="0"/>
              <a:t>(kodlayıcı) ve dekoder (kod çözücü) olarak iki kısımdan oluşur. </a:t>
            </a:r>
            <a:endParaRPr lang="en-US" sz="1600" dirty="0" smtClean="0"/>
          </a:p>
          <a:p>
            <a:pPr marL="285750" indent="-285750" algn="just">
              <a:buFont typeface="Arial" panose="020B0604020202020204" pitchFamily="34" charset="0"/>
              <a:buChar char="•"/>
            </a:pPr>
            <a:r>
              <a:rPr lang="tr-TR" sz="1600" dirty="0" smtClean="0"/>
              <a:t>Eğitim </a:t>
            </a:r>
            <a:r>
              <a:rPr lang="tr-TR" sz="1600" dirty="0"/>
              <a:t>aşamasında tek bir modelmiş gibi beraber </a:t>
            </a:r>
            <a:r>
              <a:rPr lang="tr-TR" sz="1600" dirty="0" smtClean="0"/>
              <a:t>eğitilir</a:t>
            </a:r>
            <a:endParaRPr lang="en-US" sz="1600" dirty="0" smtClean="0"/>
          </a:p>
          <a:p>
            <a:pPr marL="285750" indent="-285750" algn="just">
              <a:buFont typeface="Arial" panose="020B0604020202020204" pitchFamily="34" charset="0"/>
              <a:buChar char="•"/>
            </a:pPr>
            <a:r>
              <a:rPr lang="tr-TR" sz="1600" dirty="0" smtClean="0"/>
              <a:t>Örneğin </a:t>
            </a:r>
            <a:r>
              <a:rPr lang="tr-TR" sz="1600" dirty="0"/>
              <a:t>kendimize ait kişisel görüntülerimizi bir yerden başka bir yere taşımak için göndericiye kodlayıcı, alıcıya ise kod çözücü olarak çalışarak görüntülerimizi güvenli ve yüksek doğruluk oranında taşınması sağlanabilir.</a:t>
            </a:r>
            <a:endParaRPr lang="en-US" sz="1600" dirty="0"/>
          </a:p>
        </p:txBody>
      </p:sp>
      <p:pic>
        <p:nvPicPr>
          <p:cNvPr id="8" name="Picture 35871"/>
          <p:cNvPicPr/>
          <p:nvPr/>
        </p:nvPicPr>
        <p:blipFill>
          <a:blip r:embed="rId4">
            <a:extLst>
              <a:ext uri="{28A0092B-C50C-407E-A947-70E740481C1C}">
                <a14:useLocalDpi xmlns:a14="http://schemas.microsoft.com/office/drawing/2010/main" val="0"/>
              </a:ext>
            </a:extLst>
          </a:blip>
          <a:srcRect/>
          <a:stretch>
            <a:fillRect/>
          </a:stretch>
        </p:blipFill>
        <p:spPr bwMode="auto">
          <a:xfrm>
            <a:off x="5659656" y="1819175"/>
            <a:ext cx="6025664" cy="2345205"/>
          </a:xfrm>
          <a:prstGeom prst="rect">
            <a:avLst/>
          </a:prstGeom>
          <a:noFill/>
          <a:ln>
            <a:noFill/>
          </a:ln>
        </p:spPr>
      </p:pic>
    </p:spTree>
    <p:extLst>
      <p:ext uri="{BB962C8B-B14F-4D97-AF65-F5344CB8AC3E}">
        <p14:creationId xmlns:p14="http://schemas.microsoft.com/office/powerpoint/2010/main" val="41910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3"/>
          <p:cNvGrpSpPr/>
          <p:nvPr/>
        </p:nvGrpSpPr>
        <p:grpSpPr>
          <a:xfrm>
            <a:off x="2204186" y="741144"/>
            <a:ext cx="7671334" cy="5168767"/>
            <a:chOff x="-74773" y="140041"/>
            <a:chExt cx="5299553" cy="1643039"/>
          </a:xfrm>
        </p:grpSpPr>
        <p:sp>
          <p:nvSpPr>
            <p:cNvPr id="5" name="Dikdörtgen: Köşeleri Yuvarlatılmış 116"/>
            <p:cNvSpPr/>
            <p:nvPr/>
          </p:nvSpPr>
          <p:spPr>
            <a:xfrm>
              <a:off x="327660" y="312420"/>
              <a:ext cx="4897120" cy="1470660"/>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Metin Kutusu 2"/>
            <p:cNvSpPr txBox="1">
              <a:spLocks noChangeArrowheads="1"/>
            </p:cNvSpPr>
            <p:nvPr/>
          </p:nvSpPr>
          <p:spPr bwMode="auto">
            <a:xfrm>
              <a:off x="604022" y="342900"/>
              <a:ext cx="4387093" cy="1354669"/>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tr-TR" b="1" i="1" dirty="0">
                  <a:effectLst/>
                  <a:latin typeface="Calibri" panose="020F0502020204030204" pitchFamily="34" charset="0"/>
                  <a:ea typeface="Calibri" panose="020F0502020204030204" pitchFamily="34" charset="0"/>
                  <a:cs typeface="Arial" panose="020B0604020202020204" pitchFamily="34" charset="0"/>
                </a:rPr>
                <a:t>Biliyor musunuz?</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tr-TR" i="1" dirty="0">
                  <a:effectLst/>
                  <a:latin typeface="Calibri" panose="020F0502020204030204" pitchFamily="34" charset="0"/>
                  <a:ea typeface="Calibri" panose="020F0502020204030204" pitchFamily="34" charset="0"/>
                  <a:cs typeface="Arial" panose="020B0604020202020204" pitchFamily="34" charset="0"/>
                </a:rPr>
                <a:t>Hayatımızı kolaylaştıran onlarca mobil uygulamaya ek olarak bazı uygulamaları çoğu zaman eğlenmek için kullanıyoruz. Yayına alındığı ilk 2 haftada 1 milyon </a:t>
              </a:r>
              <a:r>
                <a:rPr lang="tr-TR" i="1" dirty="0" err="1">
                  <a:effectLst/>
                  <a:latin typeface="Calibri" panose="020F0502020204030204" pitchFamily="34" charset="0"/>
                  <a:ea typeface="Calibri" panose="020F0502020204030204" pitchFamily="34" charset="0"/>
                  <a:cs typeface="Arial" panose="020B0604020202020204" pitchFamily="34" charset="0"/>
                </a:rPr>
                <a:t>iPhone</a:t>
              </a:r>
              <a:r>
                <a:rPr lang="tr-TR" i="1" dirty="0">
                  <a:effectLst/>
                  <a:latin typeface="Calibri" panose="020F0502020204030204" pitchFamily="34" charset="0"/>
                  <a:ea typeface="Calibri" panose="020F0502020204030204" pitchFamily="34" charset="0"/>
                  <a:cs typeface="Arial" panose="020B0604020202020204" pitchFamily="34" charset="0"/>
                </a:rPr>
                <a:t> kullanıcısıyla buluşan </a:t>
              </a:r>
              <a:r>
                <a:rPr lang="tr-TR" i="1" dirty="0" err="1">
                  <a:effectLst/>
                  <a:latin typeface="Calibri" panose="020F0502020204030204" pitchFamily="34" charset="0"/>
                  <a:ea typeface="Calibri" panose="020F0502020204030204" pitchFamily="34" charset="0"/>
                  <a:cs typeface="Arial" panose="020B0604020202020204" pitchFamily="34" charset="0"/>
                </a:rPr>
                <a:t>FaceApp</a:t>
              </a:r>
              <a:r>
                <a:rPr lang="tr-TR" i="1" dirty="0">
                  <a:effectLst/>
                  <a:latin typeface="Calibri" panose="020F0502020204030204" pitchFamily="34" charset="0"/>
                  <a:ea typeface="Calibri" panose="020F0502020204030204" pitchFamily="34" charset="0"/>
                  <a:cs typeface="Arial" panose="020B0604020202020204" pitchFamily="34" charset="0"/>
                </a:rPr>
                <a:t> Uygulaması yapay sinir ağlarını makine öğrenmesi metodu ile bağdaştırıyor ve bu filtrelerle oldukça gerçek sonuçlar elde etmenizi sağlıyor.  Facebook'un yüz tanıma özelliği, Apple cihazlarda bulunan </a:t>
              </a:r>
              <a:r>
                <a:rPr lang="tr-TR" i="1" dirty="0" err="1">
                  <a:effectLst/>
                  <a:latin typeface="Calibri" panose="020F0502020204030204" pitchFamily="34" charset="0"/>
                  <a:ea typeface="Calibri" panose="020F0502020204030204" pitchFamily="34" charset="0"/>
                  <a:cs typeface="Arial" panose="020B0604020202020204" pitchFamily="34" charset="0"/>
                </a:rPr>
                <a:t>Siri</a:t>
              </a:r>
              <a:r>
                <a:rPr lang="tr-TR" i="1" dirty="0">
                  <a:effectLst/>
                  <a:latin typeface="Calibri" panose="020F0502020204030204" pitchFamily="34" charset="0"/>
                  <a:ea typeface="Calibri" panose="020F0502020204030204" pitchFamily="34" charset="0"/>
                  <a:cs typeface="Arial" panose="020B0604020202020204" pitchFamily="34" charset="0"/>
                </a:rPr>
                <a:t> ve </a:t>
              </a:r>
              <a:r>
                <a:rPr lang="tr-TR" i="1" dirty="0" err="1">
                  <a:effectLst/>
                  <a:latin typeface="Calibri" panose="020F0502020204030204" pitchFamily="34" charset="0"/>
                  <a:ea typeface="Calibri" panose="020F0502020204030204" pitchFamily="34" charset="0"/>
                  <a:cs typeface="Arial" panose="020B0604020202020204" pitchFamily="34" charset="0"/>
                </a:rPr>
                <a:t>FaceApp</a:t>
              </a:r>
              <a:r>
                <a:rPr lang="tr-TR" i="1" dirty="0">
                  <a:effectLst/>
                  <a:latin typeface="Calibri" panose="020F0502020204030204" pitchFamily="34" charset="0"/>
                  <a:ea typeface="Calibri" panose="020F0502020204030204" pitchFamily="34" charset="0"/>
                  <a:cs typeface="Arial" panose="020B0604020202020204" pitchFamily="34" charset="0"/>
                </a:rPr>
                <a:t> gibi günlük hayatımızda sık sık kullandığımız uygulamalarını başarıya götüren Derin Öğrenme (</a:t>
              </a:r>
              <a:r>
                <a:rPr lang="tr-TR" i="1" dirty="0" err="1">
                  <a:effectLst/>
                  <a:latin typeface="Calibri" panose="020F0502020204030204" pitchFamily="34" charset="0"/>
                  <a:ea typeface="Calibri" panose="020F0502020204030204" pitchFamily="34" charset="0"/>
                  <a:cs typeface="Arial" panose="020B0604020202020204" pitchFamily="34" charset="0"/>
                </a:rPr>
                <a:t>Deep</a:t>
              </a:r>
              <a:r>
                <a:rPr lang="tr-TR" i="1" dirty="0">
                  <a:effectLst/>
                  <a:latin typeface="Calibri" panose="020F0502020204030204" pitchFamily="34" charset="0"/>
                  <a:ea typeface="Calibri" panose="020F0502020204030204" pitchFamily="34" charset="0"/>
                  <a:cs typeface="Arial" panose="020B0604020202020204" pitchFamily="34" charset="0"/>
                </a:rPr>
                <a:t> Learning) olduğunu biliyor muydunuz?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tr-TR" i="1" dirty="0">
                  <a:effectLst/>
                  <a:latin typeface="Calibri" panose="020F0502020204030204" pitchFamily="34" charset="0"/>
                  <a:ea typeface="Calibri" panose="020F0502020204030204" pitchFamily="34" charset="0"/>
                  <a:cs typeface="Arial" panose="020B0604020202020204" pitchFamily="34" charset="0"/>
                </a:rPr>
                <a:t>Ayrıca </a:t>
              </a:r>
              <a:r>
                <a:rPr lang="tr-TR" i="1" dirty="0" err="1">
                  <a:effectLst/>
                  <a:latin typeface="Calibri" panose="020F0502020204030204" pitchFamily="34" charset="0"/>
                  <a:ea typeface="Calibri" panose="020F0502020204030204" pitchFamily="34" charset="0"/>
                  <a:cs typeface="Arial" panose="020B0604020202020204" pitchFamily="34" charset="0"/>
                </a:rPr>
                <a:t>Snapchat</a:t>
              </a:r>
              <a:r>
                <a:rPr lang="tr-TR" i="1" dirty="0">
                  <a:effectLst/>
                  <a:latin typeface="Calibri" panose="020F0502020204030204" pitchFamily="34" charset="0"/>
                  <a:ea typeface="Calibri" panose="020F0502020204030204" pitchFamily="34" charset="0"/>
                  <a:cs typeface="Arial" panose="020B0604020202020204" pitchFamily="34" charset="0"/>
                </a:rPr>
                <a:t>, </a:t>
              </a:r>
              <a:r>
                <a:rPr lang="tr-TR" i="1" dirty="0" err="1">
                  <a:effectLst/>
                  <a:latin typeface="Calibri" panose="020F0502020204030204" pitchFamily="34" charset="0"/>
                  <a:ea typeface="Calibri" panose="020F0502020204030204" pitchFamily="34" charset="0"/>
                  <a:cs typeface="Arial" panose="020B0604020202020204" pitchFamily="34" charset="0"/>
                </a:rPr>
                <a:t>FaceApp</a:t>
              </a:r>
              <a:r>
                <a:rPr lang="tr-TR" i="1" dirty="0">
                  <a:effectLst/>
                  <a:latin typeface="Calibri" panose="020F0502020204030204" pitchFamily="34" charset="0"/>
                  <a:ea typeface="Calibri" panose="020F0502020204030204" pitchFamily="34" charset="0"/>
                  <a:cs typeface="Arial" panose="020B0604020202020204" pitchFamily="34" charset="0"/>
                </a:rPr>
                <a:t>, </a:t>
              </a:r>
              <a:r>
                <a:rPr lang="tr-TR" i="1" dirty="0" err="1">
                  <a:effectLst/>
                  <a:latin typeface="Calibri" panose="020F0502020204030204" pitchFamily="34" charset="0"/>
                  <a:ea typeface="Calibri" panose="020F0502020204030204" pitchFamily="34" charset="0"/>
                  <a:cs typeface="Arial" panose="020B0604020202020204" pitchFamily="34" charset="0"/>
                </a:rPr>
                <a:t>Instagram</a:t>
              </a:r>
              <a:r>
                <a:rPr lang="tr-TR" i="1" dirty="0">
                  <a:effectLst/>
                  <a:latin typeface="Calibri" panose="020F0502020204030204" pitchFamily="34" charset="0"/>
                  <a:ea typeface="Calibri" panose="020F0502020204030204" pitchFamily="34" charset="0"/>
                  <a:cs typeface="Arial" panose="020B0604020202020204" pitchFamily="34" charset="0"/>
                </a:rPr>
                <a:t> gibi yüz tanımaya dayalı katmanlar kullanan, Google görseller gibi Derin Öğrenme ile desteklenen uygulamalar önümüzdeki yıllarda içerik üretme konusunda işletmeler için oldukça büyük faydalar sağlayacak gibi görünüyor.</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tr-TR" b="1" i="1" dirty="0">
                  <a:effectLst/>
                  <a:latin typeface="Calibri" panose="020F0502020204030204" pitchFamily="34" charset="0"/>
                  <a:ea typeface="Calibri" panose="020F0502020204030204" pitchFamily="34" charset="0"/>
                  <a:cs typeface="Arial" panose="020B0604020202020204" pitchFamily="34" charset="0"/>
                </a:rPr>
                <a:t>Kaynak:</a:t>
              </a:r>
              <a:r>
                <a:rPr lang="tr-TR" i="1" dirty="0">
                  <a:effectLst/>
                  <a:latin typeface="Calibri" panose="020F0502020204030204" pitchFamily="34" charset="0"/>
                  <a:ea typeface="Calibri" panose="020F0502020204030204" pitchFamily="34" charset="0"/>
                  <a:cs typeface="Arial" panose="020B0604020202020204" pitchFamily="34" charset="0"/>
                </a:rPr>
                <a:t> </a:t>
              </a:r>
              <a:r>
                <a:rPr lang="tr-TR" i="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https://blog.adresgezgini.com/faceapp-uygulamasiyla-yaslandik</a:t>
              </a:r>
              <a:r>
                <a:rPr lang="tr-TR" i="1" dirty="0">
                  <a:effectLst/>
                  <a:latin typeface="Calibri" panose="020F0502020204030204" pitchFamily="34"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11" descr="Hel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773" y="140041"/>
              <a:ext cx="779145" cy="381042"/>
            </a:xfrm>
            <a:prstGeom prst="rect">
              <a:avLst/>
            </a:prstGeom>
            <a:noFill/>
            <a:ln>
              <a:noFill/>
            </a:ln>
          </p:spPr>
        </p:pic>
      </p:grpSp>
    </p:spTree>
    <p:extLst>
      <p:ext uri="{BB962C8B-B14F-4D97-AF65-F5344CB8AC3E}">
        <p14:creationId xmlns:p14="http://schemas.microsoft.com/office/powerpoint/2010/main" val="291230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a:t>TASARLA</a:t>
            </a:r>
            <a:endParaRPr sz="1100" b="1" dirty="0">
              <a:latin typeface="Calibri" panose="020F0502020204030204" pitchFamily="34" charset="0"/>
              <a:cs typeface="Calibri" panose="020F0502020204030204" pitchFamily="34" charset="0"/>
            </a:endParaRPr>
          </a:p>
        </p:txBody>
      </p:sp>
      <p:sp>
        <p:nvSpPr>
          <p:cNvPr id="2" name="Metin kutusu 1"/>
          <p:cNvSpPr txBox="1"/>
          <p:nvPr/>
        </p:nvSpPr>
        <p:spPr>
          <a:xfrm>
            <a:off x="1013501" y="2338237"/>
            <a:ext cx="3139399" cy="1384995"/>
          </a:xfrm>
          <a:prstGeom prst="rect">
            <a:avLst/>
          </a:prstGeom>
          <a:noFill/>
        </p:spPr>
        <p:txBody>
          <a:bodyPr wrap="square" rtlCol="0">
            <a:spAutoFit/>
          </a:bodyPr>
          <a:lstStyle/>
          <a:p>
            <a:pPr marL="285750" indent="-285750" algn="just">
              <a:buFont typeface="Arial" panose="020B0604020202020204" pitchFamily="34" charset="0"/>
              <a:buChar char="•"/>
            </a:pPr>
            <a:r>
              <a:rPr lang="tr-TR" dirty="0"/>
              <a:t>CIFAR-10 veri seti, 10 sınıftan ve 3 kanalda 32 x 32 pikselden oluşan </a:t>
            </a:r>
            <a:r>
              <a:rPr lang="tr-TR" dirty="0" err="1"/>
              <a:t>Python</a:t>
            </a:r>
            <a:r>
              <a:rPr lang="tr-TR" dirty="0"/>
              <a:t> içerisinde hazır olan bir veri sınıfıdır. Rastgele veri setine ait örnek görsel Şekilde gösterilmiştir.</a:t>
            </a:r>
            <a:endParaRPr lang="tr-TR" dirty="0"/>
          </a:p>
        </p:txBody>
      </p:sp>
      <p:pic>
        <p:nvPicPr>
          <p:cNvPr id="3" name="Resim 2"/>
          <p:cNvPicPr>
            <a:picLocks noChangeAspect="1"/>
          </p:cNvPicPr>
          <p:nvPr/>
        </p:nvPicPr>
        <p:blipFill>
          <a:blip r:embed="rId3"/>
          <a:stretch>
            <a:fillRect/>
          </a:stretch>
        </p:blipFill>
        <p:spPr>
          <a:xfrm>
            <a:off x="4459600" y="1201009"/>
            <a:ext cx="7370450" cy="4359646"/>
          </a:xfrm>
          <a:prstGeom prst="rect">
            <a:avLst/>
          </a:prstGeom>
        </p:spPr>
      </p:pic>
    </p:spTree>
    <p:extLst>
      <p:ext uri="{BB962C8B-B14F-4D97-AF65-F5344CB8AC3E}">
        <p14:creationId xmlns:p14="http://schemas.microsoft.com/office/powerpoint/2010/main" val="39289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HAREKETE GEÇ</a:t>
            </a:r>
          </a:p>
        </p:txBody>
      </p:sp>
      <p:sp>
        <p:nvSpPr>
          <p:cNvPr id="3" name="Metin Yer Tutucusu 2"/>
          <p:cNvSpPr>
            <a:spLocks noGrp="1"/>
          </p:cNvSpPr>
          <p:nvPr>
            <p:ph type="body" idx="1"/>
          </p:nvPr>
        </p:nvSpPr>
        <p:spPr>
          <a:xfrm>
            <a:off x="838200" y="1825625"/>
            <a:ext cx="5829300" cy="4279900"/>
          </a:xfrm>
        </p:spPr>
        <p:txBody>
          <a:bodyPr>
            <a:normAutofit/>
          </a:bodyPr>
          <a:lstStyle/>
          <a:p>
            <a:pPr algn="just"/>
            <a:r>
              <a:rPr lang="tr-TR" sz="1800" dirty="0">
                <a:latin typeface="+mj-lt"/>
              </a:rPr>
              <a:t>Verilen veri seti dosyası için “</a:t>
            </a:r>
            <a:r>
              <a:rPr lang="tr-TR" sz="1800" dirty="0" err="1">
                <a:latin typeface="+mj-lt"/>
              </a:rPr>
              <a:t>ayrimci</a:t>
            </a:r>
            <a:r>
              <a:rPr lang="tr-TR" sz="1800" dirty="0">
                <a:latin typeface="+mj-lt"/>
              </a:rPr>
              <a:t>” ve “üretici” isimli derin öğrenme </a:t>
            </a:r>
            <a:r>
              <a:rPr lang="tr-TR" sz="1800" dirty="0" err="1">
                <a:latin typeface="+mj-lt"/>
              </a:rPr>
              <a:t>modelitanımlayarak</a:t>
            </a:r>
            <a:r>
              <a:rPr lang="tr-TR" sz="1800" dirty="0">
                <a:latin typeface="+mj-lt"/>
              </a:rPr>
              <a:t> CIFAR10 görüntüleri üzerinden 10 sınıfa ait derin görüntüler oluşturmaya çalışır.</a:t>
            </a:r>
          </a:p>
          <a:p>
            <a:pPr algn="just"/>
            <a:r>
              <a:rPr lang="tr-TR" sz="1800" dirty="0">
                <a:latin typeface="+mj-lt"/>
              </a:rPr>
              <a:t>Şekil 8.9’da gösterildiği gibi derin öğrenme eğitiminde kullanılacak kütüphane komutlarını yazar (Kodun tamamı ilgili </a:t>
            </a:r>
            <a:r>
              <a:rPr lang="tr-TR" sz="1800" dirty="0" err="1">
                <a:latin typeface="+mj-lt"/>
              </a:rPr>
              <a:t>Github</a:t>
            </a:r>
            <a:r>
              <a:rPr lang="tr-TR" sz="1800" dirty="0">
                <a:latin typeface="+mj-lt"/>
              </a:rPr>
              <a:t> platformundaki Hafta8 klasörü altında, H8_derinogrenme_gancifar.py dosyası ile sunulmuş durumdadır.).</a:t>
            </a:r>
          </a:p>
          <a:p>
            <a:pPr algn="just"/>
            <a:endParaRPr lang="tr-TR" sz="1800" dirty="0">
              <a:latin typeface="+mj-lt"/>
            </a:endParaRPr>
          </a:p>
        </p:txBody>
      </p:sp>
      <p:pic>
        <p:nvPicPr>
          <p:cNvPr id="5" name="Resim 4"/>
          <p:cNvPicPr>
            <a:picLocks noChangeAspect="1"/>
          </p:cNvPicPr>
          <p:nvPr/>
        </p:nvPicPr>
        <p:blipFill>
          <a:blip r:embed="rId2"/>
          <a:stretch>
            <a:fillRect/>
          </a:stretch>
        </p:blipFill>
        <p:spPr>
          <a:xfrm flipH="1">
            <a:off x="7572375" y="2314574"/>
            <a:ext cx="3585862" cy="1952625"/>
          </a:xfrm>
          <a:prstGeom prst="rect">
            <a:avLst/>
          </a:prstGeom>
        </p:spPr>
      </p:pic>
    </p:spTree>
    <p:extLst>
      <p:ext uri="{BB962C8B-B14F-4D97-AF65-F5344CB8AC3E}">
        <p14:creationId xmlns:p14="http://schemas.microsoft.com/office/powerpoint/2010/main" val="2863490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482167" y="780225"/>
            <a:ext cx="4937933" cy="3847347"/>
          </a:xfrm>
          <a:prstGeom prst="rect">
            <a:avLst/>
          </a:prstGeom>
        </p:spPr>
      </p:pic>
      <p:sp>
        <p:nvSpPr>
          <p:cNvPr id="5" name="Dikdörtgen 4"/>
          <p:cNvSpPr/>
          <p:nvPr/>
        </p:nvSpPr>
        <p:spPr>
          <a:xfrm>
            <a:off x="3190875" y="5120015"/>
            <a:ext cx="6096000" cy="307777"/>
          </a:xfrm>
          <a:prstGeom prst="rect">
            <a:avLst/>
          </a:prstGeom>
        </p:spPr>
        <p:txBody>
          <a:bodyPr>
            <a:spAutoFit/>
          </a:bodyPr>
          <a:lstStyle/>
          <a:p>
            <a:r>
              <a:rPr lang="tr-TR" dirty="0" smtClean="0"/>
              <a:t>Model </a:t>
            </a:r>
            <a:r>
              <a:rPr lang="tr-TR" dirty="0"/>
              <a:t>eğitimi esnasında elde edilen örnek görüntüler (</a:t>
            </a:r>
            <a:r>
              <a:rPr lang="tr-TR" dirty="0" err="1"/>
              <a:t>epoch_sayısı</a:t>
            </a:r>
            <a:r>
              <a:rPr lang="tr-TR" dirty="0"/>
              <a:t>=5) </a:t>
            </a:r>
          </a:p>
        </p:txBody>
      </p:sp>
    </p:spTree>
    <p:extLst>
      <p:ext uri="{BB962C8B-B14F-4D97-AF65-F5344CB8AC3E}">
        <p14:creationId xmlns:p14="http://schemas.microsoft.com/office/powerpoint/2010/main" val="384359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850527" y="1704151"/>
            <a:ext cx="4490946" cy="3449698"/>
          </a:xfrm>
          <a:prstGeom prst="rect">
            <a:avLst/>
          </a:prstGeom>
        </p:spPr>
      </p:pic>
      <p:sp>
        <p:nvSpPr>
          <p:cNvPr id="5" name="Dikdörtgen 4"/>
          <p:cNvSpPr/>
          <p:nvPr/>
        </p:nvSpPr>
        <p:spPr>
          <a:xfrm>
            <a:off x="3438525" y="5679043"/>
            <a:ext cx="6096000" cy="523220"/>
          </a:xfrm>
          <a:prstGeom prst="rect">
            <a:avLst/>
          </a:prstGeom>
        </p:spPr>
        <p:txBody>
          <a:bodyPr>
            <a:spAutoFit/>
          </a:bodyPr>
          <a:lstStyle/>
          <a:p>
            <a:r>
              <a:rPr lang="tr-TR" dirty="0" smtClean="0"/>
              <a:t>Model </a:t>
            </a:r>
            <a:r>
              <a:rPr lang="tr-TR" dirty="0"/>
              <a:t>eğitimi esnasında elde edilen örnek görüntüler (</a:t>
            </a:r>
            <a:r>
              <a:rPr lang="tr-TR" dirty="0" err="1"/>
              <a:t>epoch_sayısı</a:t>
            </a:r>
            <a:r>
              <a:rPr lang="tr-TR" dirty="0"/>
              <a:t>=10)</a:t>
            </a:r>
          </a:p>
          <a:p>
            <a:r>
              <a:rPr lang="tr-TR" dirty="0"/>
              <a:t> </a:t>
            </a:r>
          </a:p>
        </p:txBody>
      </p:sp>
    </p:spTree>
    <p:extLst>
      <p:ext uri="{BB962C8B-B14F-4D97-AF65-F5344CB8AC3E}">
        <p14:creationId xmlns:p14="http://schemas.microsoft.com/office/powerpoint/2010/main" val="305158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2"/>
          <p:cNvSpPr txBox="1"/>
          <p:nvPr/>
        </p:nvSpPr>
        <p:spPr>
          <a:xfrm>
            <a:off x="775030" y="2362118"/>
            <a:ext cx="4855749" cy="923289"/>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n-US" sz="1800" dirty="0" smtClean="0"/>
              <a:t>D</a:t>
            </a:r>
            <a:r>
              <a:rPr lang="tr-TR" sz="1800" dirty="0" smtClean="0"/>
              <a:t>erin öğrenme</a:t>
            </a:r>
            <a:r>
              <a:rPr lang="en-US" sz="1800" dirty="0" smtClean="0"/>
              <a:t> </a:t>
            </a:r>
            <a:r>
              <a:rPr lang="en-US" sz="1800" dirty="0" err="1" smtClean="0"/>
              <a:t>nedir</a:t>
            </a:r>
            <a:r>
              <a:rPr lang="en-US" sz="1800" dirty="0" smtClean="0"/>
              <a:t>? </a:t>
            </a:r>
          </a:p>
          <a:p>
            <a:pPr marL="285750" indent="-285750" algn="just">
              <a:buFont typeface="Arial" panose="020B0604020202020204" pitchFamily="34" charset="0"/>
              <a:buChar char="•"/>
            </a:pPr>
            <a:r>
              <a:rPr lang="en-US" sz="1800" dirty="0" smtClean="0"/>
              <a:t>D</a:t>
            </a:r>
            <a:r>
              <a:rPr lang="tr-TR" sz="1800" dirty="0" smtClean="0"/>
              <a:t>erin </a:t>
            </a:r>
            <a:r>
              <a:rPr lang="tr-TR" sz="1800" dirty="0"/>
              <a:t>öğrenme </a:t>
            </a:r>
            <a:r>
              <a:rPr lang="tr-TR" sz="1800" dirty="0" smtClean="0"/>
              <a:t>mimari</a:t>
            </a:r>
            <a:r>
              <a:rPr lang="en-US" sz="1800" dirty="0" err="1" smtClean="0"/>
              <a:t>lerini</a:t>
            </a:r>
            <a:r>
              <a:rPr lang="en-US" sz="1800" dirty="0" smtClean="0"/>
              <a:t> </a:t>
            </a:r>
            <a:r>
              <a:rPr lang="en-US" sz="1800" dirty="0" err="1" smtClean="0"/>
              <a:t>duydunuz</a:t>
            </a:r>
            <a:r>
              <a:rPr lang="en-US" sz="1800" dirty="0" smtClean="0"/>
              <a:t> mu?</a:t>
            </a:r>
          </a:p>
          <a:p>
            <a:pPr marL="285750" indent="-285750" algn="just">
              <a:buFont typeface="Arial" panose="020B0604020202020204" pitchFamily="34" charset="0"/>
              <a:buChar char="•"/>
            </a:pPr>
            <a:r>
              <a:rPr lang="en-US" sz="1800" dirty="0" smtClean="0"/>
              <a:t>D</a:t>
            </a:r>
            <a:r>
              <a:rPr lang="tr-TR" sz="1800" dirty="0" smtClean="0"/>
              <a:t>erin </a:t>
            </a:r>
            <a:r>
              <a:rPr lang="tr-TR" sz="1800" dirty="0"/>
              <a:t>öğrenme neden </a:t>
            </a:r>
            <a:r>
              <a:rPr lang="tr-TR" sz="1800" dirty="0" smtClean="0"/>
              <a:t>önemlidir</a:t>
            </a:r>
            <a:r>
              <a:rPr lang="en-US" sz="1800" dirty="0" smtClean="0"/>
              <a:t> ?</a:t>
            </a:r>
            <a:endParaRPr lang="tr-TR" sz="1800" dirty="0">
              <a:latin typeface="Calibri" panose="020F0502020204030204" pitchFamily="34" charset="0"/>
              <a:cs typeface="Calibri" panose="020F0502020204030204" pitchFamily="34" charset="0"/>
            </a:endParaRPr>
          </a:p>
        </p:txBody>
      </p:sp>
      <p:sp>
        <p:nvSpPr>
          <p:cNvPr id="101" name="Google Shape;101;p2"/>
          <p:cNvSpPr txBox="1"/>
          <p:nvPr/>
        </p:nvSpPr>
        <p:spPr>
          <a:xfrm>
            <a:off x="1904999" y="287342"/>
            <a:ext cx="8382002" cy="1077178"/>
          </a:xfrm>
          <a:prstGeom prst="rect">
            <a:avLst/>
          </a:prstGeom>
          <a:noFill/>
          <a:ln>
            <a:noFill/>
          </a:ln>
        </p:spPr>
        <p:txBody>
          <a:bodyPr spcFirstLastPara="1" wrap="square" lIns="91425" tIns="45700" rIns="91425" bIns="45700" anchor="t" anchorCtr="0">
            <a:spAutoFit/>
          </a:bodyPr>
          <a:lstStyle/>
          <a:p>
            <a:pPr lvl="0" algn="ctr"/>
            <a:r>
              <a:rPr lang="tr-TR" sz="3200" dirty="0"/>
              <a:t>Yapay Sinir Ağları Temelinde Derin </a:t>
            </a:r>
            <a:r>
              <a:rPr lang="tr-TR" sz="3200" dirty="0" err="1"/>
              <a:t>Öğrenme’ye</a:t>
            </a:r>
            <a:r>
              <a:rPr lang="tr-TR" sz="3200" dirty="0"/>
              <a:t> Geçiş </a:t>
            </a:r>
            <a:endParaRPr sz="1100" b="1" dirty="0">
              <a:latin typeface="Calibri" panose="020F0502020204030204" pitchFamily="34" charset="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801" y="1446490"/>
            <a:ext cx="5987694" cy="4124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381919" y="561151"/>
            <a:ext cx="5539856" cy="4325174"/>
          </a:xfrm>
          <a:prstGeom prst="rect">
            <a:avLst/>
          </a:prstGeom>
        </p:spPr>
      </p:pic>
      <p:sp>
        <p:nvSpPr>
          <p:cNvPr id="5" name="Dikdörtgen 4"/>
          <p:cNvSpPr/>
          <p:nvPr/>
        </p:nvSpPr>
        <p:spPr>
          <a:xfrm>
            <a:off x="3381919" y="5199162"/>
            <a:ext cx="5957080" cy="307777"/>
          </a:xfrm>
          <a:prstGeom prst="rect">
            <a:avLst/>
          </a:prstGeom>
        </p:spPr>
        <p:txBody>
          <a:bodyPr wrap="none">
            <a:spAutoFit/>
          </a:bodyPr>
          <a:lstStyle/>
          <a:p>
            <a:r>
              <a:rPr lang="tr-TR" dirty="0"/>
              <a:t>Model eğitimi esnasında elde edilen örnek görüntüler (</a:t>
            </a:r>
            <a:r>
              <a:rPr lang="tr-TR" dirty="0" err="1"/>
              <a:t>epoch_sayısı</a:t>
            </a:r>
            <a:r>
              <a:rPr lang="tr-TR" dirty="0"/>
              <a:t>=15) </a:t>
            </a:r>
          </a:p>
        </p:txBody>
      </p:sp>
    </p:spTree>
    <p:extLst>
      <p:ext uri="{BB962C8B-B14F-4D97-AF65-F5344CB8AC3E}">
        <p14:creationId xmlns:p14="http://schemas.microsoft.com/office/powerpoint/2010/main" val="64503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4886325" y="1196975"/>
            <a:ext cx="3095625" cy="3632200"/>
          </a:xfrm>
        </p:spPr>
        <p:txBody>
          <a:bodyPr>
            <a:normAutofit fontScale="77500" lnSpcReduction="20000"/>
          </a:bodyPr>
          <a:lstStyle/>
          <a:p>
            <a:pPr algn="just"/>
            <a:r>
              <a:rPr lang="tr-TR" dirty="0">
                <a:latin typeface="+mj-lt"/>
              </a:rPr>
              <a:t>1-15 </a:t>
            </a:r>
            <a:r>
              <a:rPr lang="tr-TR" dirty="0" err="1">
                <a:latin typeface="+mj-lt"/>
              </a:rPr>
              <a:t>nolu</a:t>
            </a:r>
            <a:r>
              <a:rPr lang="tr-TR" dirty="0">
                <a:latin typeface="+mj-lt"/>
              </a:rPr>
              <a:t> kod satırında çalışma için gerekli kütüphaneleri çağırır. Burada 6-14 numaralı kod satırında derin öğrenme tekniği ile ilgili kütüphaneleri çağırır. 5 numaralı kod satırında ise CIFAR10 veri setini yüklemek için kullanır.</a:t>
            </a:r>
          </a:p>
        </p:txBody>
      </p:sp>
      <p:pic>
        <p:nvPicPr>
          <p:cNvPr id="4" name="Resim 3"/>
          <p:cNvPicPr>
            <a:picLocks noChangeAspect="1"/>
          </p:cNvPicPr>
          <p:nvPr/>
        </p:nvPicPr>
        <p:blipFill>
          <a:blip r:embed="rId2"/>
          <a:stretch>
            <a:fillRect/>
          </a:stretch>
        </p:blipFill>
        <p:spPr>
          <a:xfrm>
            <a:off x="370808" y="1595129"/>
            <a:ext cx="4515517" cy="2835891"/>
          </a:xfrm>
          <a:prstGeom prst="rect">
            <a:avLst/>
          </a:prstGeom>
        </p:spPr>
      </p:pic>
    </p:spTree>
    <p:extLst>
      <p:ext uri="{BB962C8B-B14F-4D97-AF65-F5344CB8AC3E}">
        <p14:creationId xmlns:p14="http://schemas.microsoft.com/office/powerpoint/2010/main" val="97502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933449" y="3419475"/>
            <a:ext cx="8905875" cy="2895600"/>
          </a:xfrm>
        </p:spPr>
        <p:txBody>
          <a:bodyPr>
            <a:noAutofit/>
          </a:bodyPr>
          <a:lstStyle/>
          <a:p>
            <a:pPr algn="just"/>
            <a:r>
              <a:rPr lang="tr-TR" sz="1000" dirty="0">
                <a:latin typeface="+mj-lt"/>
              </a:rPr>
              <a:t>8-34 kod satırları arasında ayrımcı model tanımlama </a:t>
            </a:r>
            <a:r>
              <a:rPr lang="tr-TR" sz="1000" dirty="0" smtClean="0">
                <a:latin typeface="+mj-lt"/>
              </a:rPr>
              <a:t>işlemini</a:t>
            </a:r>
            <a:r>
              <a:rPr lang="en-US" sz="1000" dirty="0" smtClean="0">
                <a:latin typeface="+mj-lt"/>
              </a:rPr>
              <a:t> </a:t>
            </a:r>
            <a:r>
              <a:rPr lang="tr-TR" sz="1000" dirty="0" smtClean="0">
                <a:latin typeface="+mj-lt"/>
              </a:rPr>
              <a:t>gerçekleştirir</a:t>
            </a:r>
            <a:r>
              <a:rPr lang="tr-TR" sz="1000" dirty="0">
                <a:latin typeface="+mj-lt"/>
              </a:rPr>
              <a:t>. </a:t>
            </a:r>
          </a:p>
          <a:p>
            <a:pPr algn="just"/>
            <a:r>
              <a:rPr lang="tr-TR" sz="1000" dirty="0">
                <a:latin typeface="+mj-lt"/>
              </a:rPr>
              <a:t>18 kod satırında; “</a:t>
            </a:r>
            <a:r>
              <a:rPr lang="tr-TR" sz="1000" dirty="0" err="1">
                <a:latin typeface="+mj-lt"/>
              </a:rPr>
              <a:t>ayrimci</a:t>
            </a:r>
            <a:r>
              <a:rPr lang="tr-TR" sz="1000" dirty="0">
                <a:latin typeface="+mj-lt"/>
              </a:rPr>
              <a:t>” isimli fonksiyonu oluşturarak fonksiyonun girdi değişkeni olarak 32x32x3 şeklinde görüntü boyutunu belirler.</a:t>
            </a:r>
          </a:p>
          <a:p>
            <a:pPr algn="just"/>
            <a:r>
              <a:rPr lang="tr-TR" sz="1000" dirty="0">
                <a:latin typeface="+mj-lt"/>
              </a:rPr>
              <a:t>19. kod satırında boş bir model oluşturur. </a:t>
            </a:r>
          </a:p>
          <a:p>
            <a:pPr algn="just"/>
            <a:r>
              <a:rPr lang="tr-TR" sz="1000" dirty="0">
                <a:latin typeface="+mj-lt"/>
              </a:rPr>
              <a:t>20.-27. kod satırlarında ayrımcı model ile aşağı yönlü örnekleme için “Conv2D” ve “</a:t>
            </a:r>
            <a:r>
              <a:rPr lang="tr-TR" sz="1000" dirty="0" err="1">
                <a:latin typeface="+mj-lt"/>
              </a:rPr>
              <a:t>LeakyReLU</a:t>
            </a:r>
            <a:r>
              <a:rPr lang="tr-TR" sz="1000" dirty="0">
                <a:latin typeface="+mj-lt"/>
              </a:rPr>
              <a:t>”</a:t>
            </a:r>
          </a:p>
          <a:p>
            <a:pPr algn="just"/>
            <a:r>
              <a:rPr lang="tr-TR" sz="1000" dirty="0">
                <a:latin typeface="+mj-lt"/>
              </a:rPr>
              <a:t>olarak katmanlar ekleyerek modelin katmanlarını oluşturur. </a:t>
            </a:r>
          </a:p>
          <a:p>
            <a:pPr algn="just"/>
            <a:r>
              <a:rPr lang="tr-TR" sz="1000" dirty="0">
                <a:latin typeface="+mj-lt"/>
              </a:rPr>
              <a:t>28. kod satırı düzleştirme katmanıdır.</a:t>
            </a:r>
          </a:p>
          <a:p>
            <a:pPr algn="just"/>
            <a:r>
              <a:rPr lang="tr-TR" sz="1000" dirty="0">
                <a:latin typeface="+mj-lt"/>
              </a:rPr>
              <a:t>29. kod satırında %40 oranında veri azaltma (önemi az olan) işlemi gerçekleştirilmiştir.</a:t>
            </a:r>
          </a:p>
          <a:p>
            <a:pPr algn="just"/>
            <a:r>
              <a:rPr lang="tr-TR" sz="1000" dirty="0">
                <a:latin typeface="+mj-lt"/>
              </a:rPr>
              <a:t>30. kod satırında “sigmoid” aktivasyon fonksiyonu ile </a:t>
            </a:r>
            <a:r>
              <a:rPr lang="tr-TR" sz="1000" dirty="0" err="1">
                <a:latin typeface="+mj-lt"/>
              </a:rPr>
              <a:t>full_connected</a:t>
            </a:r>
            <a:r>
              <a:rPr lang="tr-TR" sz="1000" dirty="0">
                <a:latin typeface="+mj-lt"/>
              </a:rPr>
              <a:t> katmanı oluşturulmuştur.</a:t>
            </a:r>
          </a:p>
          <a:p>
            <a:pPr algn="just"/>
            <a:r>
              <a:rPr lang="tr-TR" sz="1000" dirty="0">
                <a:latin typeface="+mj-lt"/>
              </a:rPr>
              <a:t>31. kod satırında “Adam” optimizasyon yöntemiyle öğrenme oranı (</a:t>
            </a:r>
            <a:r>
              <a:rPr lang="tr-TR" sz="1000" dirty="0" err="1">
                <a:latin typeface="+mj-lt"/>
              </a:rPr>
              <a:t>lr</a:t>
            </a:r>
            <a:r>
              <a:rPr lang="tr-TR" sz="1000" dirty="0">
                <a:latin typeface="+mj-lt"/>
              </a:rPr>
              <a:t>=0,0002) ile optimizasyon</a:t>
            </a:r>
          </a:p>
          <a:p>
            <a:pPr algn="just"/>
            <a:r>
              <a:rPr lang="tr-TR" sz="1000" dirty="0">
                <a:latin typeface="+mj-lt"/>
              </a:rPr>
              <a:t>yöntemi tanımlanmıştır.</a:t>
            </a:r>
          </a:p>
          <a:p>
            <a:pPr algn="just"/>
            <a:r>
              <a:rPr lang="tr-TR" sz="1000" dirty="0">
                <a:latin typeface="+mj-lt"/>
              </a:rPr>
              <a:t>32. kod satırında model derlenmiştir.</a:t>
            </a:r>
          </a:p>
          <a:p>
            <a:pPr algn="just"/>
            <a:r>
              <a:rPr lang="tr-TR" sz="1000" dirty="0">
                <a:latin typeface="+mj-lt"/>
              </a:rPr>
              <a:t>33. kod satırında derlenen model geriye gönderilmiştir.</a:t>
            </a:r>
          </a:p>
        </p:txBody>
      </p:sp>
      <p:pic>
        <p:nvPicPr>
          <p:cNvPr id="4" name="Resim 3"/>
          <p:cNvPicPr>
            <a:picLocks noChangeAspect="1"/>
          </p:cNvPicPr>
          <p:nvPr/>
        </p:nvPicPr>
        <p:blipFill>
          <a:blip r:embed="rId2"/>
          <a:stretch>
            <a:fillRect/>
          </a:stretch>
        </p:blipFill>
        <p:spPr>
          <a:xfrm>
            <a:off x="1882259" y="169006"/>
            <a:ext cx="7533747" cy="3136169"/>
          </a:xfrm>
          <a:prstGeom prst="rect">
            <a:avLst/>
          </a:prstGeom>
        </p:spPr>
      </p:pic>
    </p:spTree>
    <p:extLst>
      <p:ext uri="{BB962C8B-B14F-4D97-AF65-F5344CB8AC3E}">
        <p14:creationId xmlns:p14="http://schemas.microsoft.com/office/powerpoint/2010/main" val="222430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589552" y="154959"/>
            <a:ext cx="7687511" cy="3035916"/>
          </a:xfrm>
          <a:prstGeom prst="rect">
            <a:avLst/>
          </a:prstGeom>
        </p:spPr>
      </p:pic>
      <p:sp>
        <p:nvSpPr>
          <p:cNvPr id="5" name="Dikdörtgen 4"/>
          <p:cNvSpPr/>
          <p:nvPr/>
        </p:nvSpPr>
        <p:spPr>
          <a:xfrm>
            <a:off x="1743075" y="3667691"/>
            <a:ext cx="6096000" cy="2462213"/>
          </a:xfrm>
          <a:prstGeom prst="rect">
            <a:avLst/>
          </a:prstGeom>
        </p:spPr>
        <p:txBody>
          <a:bodyPr>
            <a:spAutoFit/>
          </a:bodyPr>
          <a:lstStyle/>
          <a:p>
            <a:pPr marL="285750" indent="-285750">
              <a:buFont typeface="Arial" panose="020B0604020202020204" pitchFamily="34" charset="0"/>
              <a:buChar char="•"/>
            </a:pPr>
            <a:r>
              <a:rPr lang="tr-TR" dirty="0"/>
              <a:t>36-49 kod satırları arasında üretici model tanımlama işlemini gerçekleştirir. </a:t>
            </a:r>
          </a:p>
          <a:p>
            <a:pPr marL="285750" indent="-285750">
              <a:buFont typeface="Arial" panose="020B0604020202020204" pitchFamily="34" charset="0"/>
              <a:buChar char="•"/>
            </a:pPr>
            <a:r>
              <a:rPr lang="tr-TR" dirty="0"/>
              <a:t>36. kod satırında; “</a:t>
            </a:r>
            <a:r>
              <a:rPr lang="tr-TR" dirty="0" err="1"/>
              <a:t>uretici</a:t>
            </a:r>
            <a:r>
              <a:rPr lang="tr-TR" dirty="0"/>
              <a:t>” isimli fonksiyonu oluşturarak “</a:t>
            </a:r>
            <a:r>
              <a:rPr lang="tr-TR" dirty="0" err="1"/>
              <a:t>son_boyut</a:t>
            </a:r>
            <a:r>
              <a:rPr lang="tr-TR" dirty="0"/>
              <a:t>” girdi değişkeni olarak alınmıştır.</a:t>
            </a:r>
          </a:p>
          <a:p>
            <a:pPr marL="285750" indent="-285750">
              <a:buFont typeface="Arial" panose="020B0604020202020204" pitchFamily="34" charset="0"/>
              <a:buChar char="•"/>
            </a:pPr>
            <a:r>
              <a:rPr lang="tr-TR" dirty="0"/>
              <a:t>37. kod satırında boş bir model oluşturur. </a:t>
            </a:r>
          </a:p>
          <a:p>
            <a:pPr marL="285750" indent="-285750">
              <a:buFont typeface="Arial" panose="020B0604020202020204" pitchFamily="34" charset="0"/>
              <a:buChar char="•"/>
            </a:pPr>
            <a:r>
              <a:rPr lang="tr-TR" dirty="0"/>
              <a:t>38. kod satırında “</a:t>
            </a:r>
            <a:r>
              <a:rPr lang="tr-TR" dirty="0" err="1"/>
              <a:t>n_nodes</a:t>
            </a:r>
            <a:r>
              <a:rPr lang="tr-TR" dirty="0"/>
              <a:t>” </a:t>
            </a:r>
            <a:r>
              <a:rPr lang="tr-TR" dirty="0" err="1"/>
              <a:t>isiminde</a:t>
            </a:r>
            <a:r>
              <a:rPr lang="tr-TR" dirty="0"/>
              <a:t> bir değişken tanımlanmıştır.</a:t>
            </a:r>
          </a:p>
          <a:p>
            <a:pPr marL="285750" indent="-285750">
              <a:buFont typeface="Arial" panose="020B0604020202020204" pitchFamily="34" charset="0"/>
              <a:buChar char="•"/>
            </a:pPr>
            <a:r>
              <a:rPr lang="tr-TR" dirty="0"/>
              <a:t>39. kod satırında </a:t>
            </a:r>
            <a:r>
              <a:rPr lang="tr-TR" dirty="0" err="1"/>
              <a:t>full_connected</a:t>
            </a:r>
            <a:r>
              <a:rPr lang="tr-TR" dirty="0"/>
              <a:t> katmanı oluşturulmuştur.</a:t>
            </a:r>
          </a:p>
          <a:p>
            <a:pPr marL="285750" indent="-285750">
              <a:buFont typeface="Arial" panose="020B0604020202020204" pitchFamily="34" charset="0"/>
              <a:buChar char="•"/>
            </a:pPr>
            <a:r>
              <a:rPr lang="tr-TR" dirty="0"/>
              <a:t>40-48. kod satırlarında üretici model ile yukarı yönlü örnekleme için “Conv2D” ve “</a:t>
            </a:r>
            <a:r>
              <a:rPr lang="tr-TR" dirty="0" err="1"/>
              <a:t>LeakyReLU</a:t>
            </a:r>
            <a:r>
              <a:rPr lang="tr-TR" dirty="0"/>
              <a:t>”</a:t>
            </a:r>
          </a:p>
          <a:p>
            <a:pPr marL="285750" indent="-285750">
              <a:buFont typeface="Arial" panose="020B0604020202020204" pitchFamily="34" charset="0"/>
              <a:buChar char="•"/>
            </a:pPr>
            <a:r>
              <a:rPr lang="tr-TR" dirty="0"/>
              <a:t>olarak katmanlar ekleyerek modelin katmanlarını oluşturur. </a:t>
            </a:r>
          </a:p>
          <a:p>
            <a:pPr marL="285750" indent="-285750">
              <a:buFont typeface="Arial" panose="020B0604020202020204" pitchFamily="34" charset="0"/>
              <a:buChar char="•"/>
            </a:pPr>
            <a:r>
              <a:rPr lang="tr-TR" dirty="0"/>
              <a:t>49. kod satırında derlenen model geriye gönderilmiştir. </a:t>
            </a:r>
          </a:p>
        </p:txBody>
      </p:sp>
    </p:spTree>
    <p:extLst>
      <p:ext uri="{BB962C8B-B14F-4D97-AF65-F5344CB8AC3E}">
        <p14:creationId xmlns:p14="http://schemas.microsoft.com/office/powerpoint/2010/main" val="2788757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38200" y="3476625"/>
            <a:ext cx="10515600" cy="2700338"/>
          </a:xfrm>
        </p:spPr>
        <p:txBody>
          <a:bodyPr>
            <a:normAutofit/>
          </a:bodyPr>
          <a:lstStyle/>
          <a:p>
            <a:r>
              <a:rPr lang="tr-TR" sz="1200" dirty="0">
                <a:latin typeface="+mj-lt"/>
              </a:rPr>
              <a:t>Şekilde gösterilen 52-59 kod satırları arasında üretici ile ayrımcı modelleri </a:t>
            </a:r>
            <a:r>
              <a:rPr lang="tr-TR" sz="1200" dirty="0" smtClean="0">
                <a:latin typeface="+mj-lt"/>
              </a:rPr>
              <a:t>birleştirilerek </a:t>
            </a:r>
            <a:r>
              <a:rPr lang="tr-TR" sz="1200" dirty="0" err="1">
                <a:latin typeface="+mj-lt"/>
              </a:rPr>
              <a:t>GANs</a:t>
            </a:r>
            <a:r>
              <a:rPr lang="tr-TR" sz="1200" dirty="0">
                <a:latin typeface="+mj-lt"/>
              </a:rPr>
              <a:t> modelini oluşturur. </a:t>
            </a:r>
          </a:p>
          <a:p>
            <a:r>
              <a:rPr lang="tr-TR" sz="1200" dirty="0">
                <a:latin typeface="+mj-lt"/>
              </a:rPr>
              <a:t>52. kod satırında; “</a:t>
            </a:r>
            <a:r>
              <a:rPr lang="tr-TR" sz="1200" dirty="0" err="1">
                <a:latin typeface="+mj-lt"/>
              </a:rPr>
              <a:t>GANs</a:t>
            </a:r>
            <a:r>
              <a:rPr lang="tr-TR" sz="1200" dirty="0">
                <a:latin typeface="+mj-lt"/>
              </a:rPr>
              <a:t>” isimli fonksiyonu oluşturarak “</a:t>
            </a:r>
            <a:r>
              <a:rPr lang="tr-TR" sz="1200" dirty="0" err="1">
                <a:latin typeface="+mj-lt"/>
              </a:rPr>
              <a:t>g_model</a:t>
            </a:r>
            <a:r>
              <a:rPr lang="tr-TR" sz="1200" dirty="0">
                <a:latin typeface="+mj-lt"/>
              </a:rPr>
              <a:t>” ve “</a:t>
            </a:r>
            <a:r>
              <a:rPr lang="tr-TR" sz="1200" dirty="0" err="1">
                <a:latin typeface="+mj-lt"/>
              </a:rPr>
              <a:t>d_model</a:t>
            </a:r>
            <a:r>
              <a:rPr lang="tr-TR" sz="1200" dirty="0">
                <a:latin typeface="+mj-lt"/>
              </a:rPr>
              <a:t>” </a:t>
            </a:r>
            <a:r>
              <a:rPr lang="tr-TR" sz="1200" dirty="0" smtClean="0">
                <a:latin typeface="+mj-lt"/>
              </a:rPr>
              <a:t>girdi</a:t>
            </a:r>
            <a:r>
              <a:rPr lang="en-US" sz="1200" dirty="0" smtClean="0">
                <a:latin typeface="+mj-lt"/>
              </a:rPr>
              <a:t> </a:t>
            </a:r>
            <a:r>
              <a:rPr lang="tr-TR" sz="1200" dirty="0" smtClean="0">
                <a:latin typeface="+mj-lt"/>
              </a:rPr>
              <a:t>değişkenleri </a:t>
            </a:r>
            <a:r>
              <a:rPr lang="tr-TR" sz="1200" dirty="0">
                <a:latin typeface="+mj-lt"/>
              </a:rPr>
              <a:t>olarak alınmıştır</a:t>
            </a:r>
            <a:r>
              <a:rPr lang="tr-TR" sz="1200" dirty="0" smtClean="0">
                <a:latin typeface="+mj-lt"/>
              </a:rPr>
              <a:t>.</a:t>
            </a:r>
            <a:endParaRPr lang="en-US" sz="1200" dirty="0" smtClean="0">
              <a:latin typeface="+mj-lt"/>
            </a:endParaRPr>
          </a:p>
          <a:p>
            <a:r>
              <a:rPr lang="tr-TR" sz="1200" dirty="0">
                <a:latin typeface="+mj-lt"/>
              </a:rPr>
              <a:t>53. kod satırında </a:t>
            </a:r>
            <a:r>
              <a:rPr lang="tr-TR" sz="1200" dirty="0" err="1">
                <a:latin typeface="+mj-lt"/>
              </a:rPr>
              <a:t>d_model</a:t>
            </a:r>
            <a:r>
              <a:rPr lang="tr-TR" sz="1200" dirty="0">
                <a:latin typeface="+mj-lt"/>
              </a:rPr>
              <a:t> değişkenin eğitilebilir özelliği kapatılmıştır. </a:t>
            </a:r>
          </a:p>
          <a:p>
            <a:r>
              <a:rPr lang="tr-TR" sz="1200" dirty="0">
                <a:latin typeface="+mj-lt"/>
              </a:rPr>
              <a:t>54. kod satırında boş bir model oluşturur. </a:t>
            </a:r>
          </a:p>
          <a:p>
            <a:r>
              <a:rPr lang="tr-TR" sz="1200" dirty="0">
                <a:latin typeface="+mj-lt"/>
              </a:rPr>
              <a:t>55. ve 56. kod satırlarında “</a:t>
            </a:r>
            <a:r>
              <a:rPr lang="tr-TR" sz="1200" dirty="0" err="1">
                <a:latin typeface="+mj-lt"/>
              </a:rPr>
              <a:t>g_model</a:t>
            </a:r>
            <a:r>
              <a:rPr lang="tr-TR" sz="1200" dirty="0">
                <a:latin typeface="+mj-lt"/>
              </a:rPr>
              <a:t>” ve “</a:t>
            </a:r>
            <a:r>
              <a:rPr lang="tr-TR" sz="1200" dirty="0" err="1">
                <a:latin typeface="+mj-lt"/>
              </a:rPr>
              <a:t>d_model</a:t>
            </a:r>
            <a:r>
              <a:rPr lang="tr-TR" sz="1200" dirty="0">
                <a:latin typeface="+mj-lt"/>
              </a:rPr>
              <a:t>” değişkenlerini modele ekler.</a:t>
            </a:r>
          </a:p>
          <a:p>
            <a:r>
              <a:rPr lang="tr-TR" sz="1200" dirty="0">
                <a:latin typeface="+mj-lt"/>
              </a:rPr>
              <a:t>57. kod satırında “Adam” optimizasyon yöntemiyle öğrenme oranı (</a:t>
            </a:r>
            <a:r>
              <a:rPr lang="tr-TR" sz="1200" dirty="0" err="1">
                <a:latin typeface="+mj-lt"/>
              </a:rPr>
              <a:t>lr</a:t>
            </a:r>
            <a:r>
              <a:rPr lang="tr-TR" sz="1200" dirty="0">
                <a:latin typeface="+mj-lt"/>
              </a:rPr>
              <a:t>=0,0002) ile </a:t>
            </a:r>
            <a:r>
              <a:rPr lang="tr-TR" sz="1200" dirty="0" smtClean="0">
                <a:latin typeface="+mj-lt"/>
              </a:rPr>
              <a:t>optimizasyon</a:t>
            </a:r>
            <a:r>
              <a:rPr lang="en-US" sz="1200" dirty="0" smtClean="0">
                <a:latin typeface="+mj-lt"/>
              </a:rPr>
              <a:t> </a:t>
            </a:r>
            <a:r>
              <a:rPr lang="tr-TR" sz="1200" dirty="0" smtClean="0">
                <a:latin typeface="+mj-lt"/>
              </a:rPr>
              <a:t>yöntemi </a:t>
            </a:r>
            <a:r>
              <a:rPr lang="tr-TR" sz="1200" dirty="0">
                <a:latin typeface="+mj-lt"/>
              </a:rPr>
              <a:t>tanımlanmıştır.</a:t>
            </a:r>
          </a:p>
          <a:p>
            <a:r>
              <a:rPr lang="tr-TR" sz="1200" dirty="0">
                <a:latin typeface="+mj-lt"/>
              </a:rPr>
              <a:t>58. kod satırında model derlenmiştir.</a:t>
            </a:r>
          </a:p>
          <a:p>
            <a:r>
              <a:rPr lang="tr-TR" sz="1200" dirty="0">
                <a:latin typeface="+mj-lt"/>
              </a:rPr>
              <a:t>59. kod satırında derlenen model geriye gönderilmiştir.</a:t>
            </a:r>
          </a:p>
        </p:txBody>
      </p:sp>
      <p:pic>
        <p:nvPicPr>
          <p:cNvPr id="4" name="Resim 3"/>
          <p:cNvPicPr>
            <a:picLocks noChangeAspect="1"/>
          </p:cNvPicPr>
          <p:nvPr/>
        </p:nvPicPr>
        <p:blipFill>
          <a:blip r:embed="rId2"/>
          <a:stretch>
            <a:fillRect/>
          </a:stretch>
        </p:blipFill>
        <p:spPr>
          <a:xfrm>
            <a:off x="1275448" y="416060"/>
            <a:ext cx="8397650" cy="2650990"/>
          </a:xfrm>
          <a:prstGeom prst="rect">
            <a:avLst/>
          </a:prstGeom>
        </p:spPr>
      </p:pic>
    </p:spTree>
    <p:extLst>
      <p:ext uri="{BB962C8B-B14F-4D97-AF65-F5344CB8AC3E}">
        <p14:creationId xmlns:p14="http://schemas.microsoft.com/office/powerpoint/2010/main" val="1799788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1574800" y="4894590"/>
            <a:ext cx="9093200" cy="307777"/>
          </a:xfrm>
          <a:prstGeom prst="rect">
            <a:avLst/>
          </a:prstGeom>
        </p:spPr>
        <p:txBody>
          <a:bodyPr wrap="square">
            <a:spAutoFit/>
          </a:bodyPr>
          <a:lstStyle/>
          <a:p>
            <a:r>
              <a:rPr lang="tr-TR" dirty="0"/>
              <a:t>62-66 kod satırları arasında CIFAR10 veri setinin </a:t>
            </a:r>
            <a:r>
              <a:rPr lang="tr-TR" dirty="0" smtClean="0"/>
              <a:t>yükleme</a:t>
            </a:r>
            <a:r>
              <a:rPr lang="en-US" dirty="0" smtClean="0"/>
              <a:t> </a:t>
            </a:r>
            <a:r>
              <a:rPr lang="tr-TR" dirty="0" smtClean="0"/>
              <a:t>işlemini </a:t>
            </a:r>
            <a:r>
              <a:rPr lang="tr-TR" dirty="0"/>
              <a:t>gerçekleştirmiştir</a:t>
            </a:r>
          </a:p>
        </p:txBody>
      </p:sp>
      <p:pic>
        <p:nvPicPr>
          <p:cNvPr id="6" name="Resim 5"/>
          <p:cNvPicPr>
            <a:picLocks noChangeAspect="1"/>
          </p:cNvPicPr>
          <p:nvPr/>
        </p:nvPicPr>
        <p:blipFill>
          <a:blip r:embed="rId2"/>
          <a:stretch>
            <a:fillRect/>
          </a:stretch>
        </p:blipFill>
        <p:spPr>
          <a:xfrm>
            <a:off x="971943" y="744609"/>
            <a:ext cx="8810429" cy="3230491"/>
          </a:xfrm>
          <a:prstGeom prst="rect">
            <a:avLst/>
          </a:prstGeom>
        </p:spPr>
      </p:pic>
    </p:spTree>
    <p:extLst>
      <p:ext uri="{BB962C8B-B14F-4D97-AF65-F5344CB8AC3E}">
        <p14:creationId xmlns:p14="http://schemas.microsoft.com/office/powerpoint/2010/main" val="2388286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990600" y="3624590"/>
            <a:ext cx="8902700" cy="307777"/>
          </a:xfrm>
          <a:prstGeom prst="rect">
            <a:avLst/>
          </a:prstGeom>
        </p:spPr>
        <p:txBody>
          <a:bodyPr wrap="square">
            <a:spAutoFit/>
          </a:bodyPr>
          <a:lstStyle/>
          <a:p>
            <a:r>
              <a:rPr lang="tr-TR" dirty="0"/>
              <a:t> 69-73 kod satırları arasında CIFAR10 veri setinden örnek veriler seçmek için gerekli kod satırlarını yazar. </a:t>
            </a:r>
          </a:p>
        </p:txBody>
      </p:sp>
      <p:pic>
        <p:nvPicPr>
          <p:cNvPr id="5" name="Resim 4"/>
          <p:cNvPicPr>
            <a:picLocks noChangeAspect="1"/>
          </p:cNvPicPr>
          <p:nvPr/>
        </p:nvPicPr>
        <p:blipFill>
          <a:blip r:embed="rId2"/>
          <a:stretch>
            <a:fillRect/>
          </a:stretch>
        </p:blipFill>
        <p:spPr>
          <a:xfrm>
            <a:off x="695812" y="106433"/>
            <a:ext cx="10808488" cy="3144767"/>
          </a:xfrm>
          <a:prstGeom prst="rect">
            <a:avLst/>
          </a:prstGeom>
        </p:spPr>
      </p:pic>
      <p:pic>
        <p:nvPicPr>
          <p:cNvPr id="6" name="Resim 5"/>
          <p:cNvPicPr>
            <a:picLocks noChangeAspect="1"/>
          </p:cNvPicPr>
          <p:nvPr/>
        </p:nvPicPr>
        <p:blipFill>
          <a:blip r:embed="rId3"/>
          <a:stretch>
            <a:fillRect/>
          </a:stretch>
        </p:blipFill>
        <p:spPr>
          <a:xfrm>
            <a:off x="695812" y="4305756"/>
            <a:ext cx="9027584" cy="2069643"/>
          </a:xfrm>
          <a:prstGeom prst="rect">
            <a:avLst/>
          </a:prstGeom>
        </p:spPr>
      </p:pic>
    </p:spTree>
    <p:extLst>
      <p:ext uri="{BB962C8B-B14F-4D97-AF65-F5344CB8AC3E}">
        <p14:creationId xmlns:p14="http://schemas.microsoft.com/office/powerpoint/2010/main" val="3608436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044700" y="4767590"/>
            <a:ext cx="9055100" cy="307777"/>
          </a:xfrm>
          <a:prstGeom prst="rect">
            <a:avLst/>
          </a:prstGeom>
        </p:spPr>
        <p:txBody>
          <a:bodyPr wrap="square">
            <a:spAutoFit/>
          </a:bodyPr>
          <a:lstStyle/>
          <a:p>
            <a:r>
              <a:rPr lang="tr-TR" dirty="0"/>
              <a:t>gösterilen 82-86 kod satırları arasında sahte nesneler oluşturarak gerçek görüntüler ile karşılaştırır. </a:t>
            </a:r>
          </a:p>
        </p:txBody>
      </p:sp>
      <p:pic>
        <p:nvPicPr>
          <p:cNvPr id="5" name="Resim 4"/>
          <p:cNvPicPr>
            <a:picLocks noChangeAspect="1"/>
          </p:cNvPicPr>
          <p:nvPr/>
        </p:nvPicPr>
        <p:blipFill>
          <a:blip r:embed="rId2"/>
          <a:stretch>
            <a:fillRect/>
          </a:stretch>
        </p:blipFill>
        <p:spPr>
          <a:xfrm>
            <a:off x="1197262" y="1693933"/>
            <a:ext cx="9191338" cy="2269230"/>
          </a:xfrm>
          <a:prstGeom prst="rect">
            <a:avLst/>
          </a:prstGeom>
        </p:spPr>
      </p:pic>
    </p:spTree>
    <p:extLst>
      <p:ext uri="{BB962C8B-B14F-4D97-AF65-F5344CB8AC3E}">
        <p14:creationId xmlns:p14="http://schemas.microsoft.com/office/powerpoint/2010/main" val="80722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816100" y="4742190"/>
            <a:ext cx="8559800" cy="307777"/>
          </a:xfrm>
          <a:prstGeom prst="rect">
            <a:avLst/>
          </a:prstGeom>
        </p:spPr>
        <p:txBody>
          <a:bodyPr wrap="square">
            <a:spAutoFit/>
          </a:bodyPr>
          <a:lstStyle/>
          <a:p>
            <a:r>
              <a:rPr lang="tr-TR" dirty="0"/>
              <a:t>89-97 kod satırları arasında sahte nesnelerin çizilmesi için gerekli kodları yazar: </a:t>
            </a:r>
          </a:p>
        </p:txBody>
      </p:sp>
      <p:pic>
        <p:nvPicPr>
          <p:cNvPr id="5" name="Resim 4"/>
          <p:cNvPicPr>
            <a:picLocks noChangeAspect="1"/>
          </p:cNvPicPr>
          <p:nvPr/>
        </p:nvPicPr>
        <p:blipFill>
          <a:blip r:embed="rId2"/>
          <a:stretch>
            <a:fillRect/>
          </a:stretch>
        </p:blipFill>
        <p:spPr>
          <a:xfrm>
            <a:off x="1283811" y="530690"/>
            <a:ext cx="9393855" cy="3749210"/>
          </a:xfrm>
          <a:prstGeom prst="rect">
            <a:avLst/>
          </a:prstGeom>
        </p:spPr>
      </p:pic>
    </p:spTree>
    <p:extLst>
      <p:ext uri="{BB962C8B-B14F-4D97-AF65-F5344CB8AC3E}">
        <p14:creationId xmlns:p14="http://schemas.microsoft.com/office/powerpoint/2010/main" val="310376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351571" y="1434071"/>
            <a:ext cx="9914203" cy="2312429"/>
          </a:xfrm>
          <a:prstGeom prst="rect">
            <a:avLst/>
          </a:prstGeom>
        </p:spPr>
      </p:pic>
      <p:sp>
        <p:nvSpPr>
          <p:cNvPr id="5" name="Dikdörtgen 4"/>
          <p:cNvSpPr/>
          <p:nvPr/>
        </p:nvSpPr>
        <p:spPr>
          <a:xfrm>
            <a:off x="1549400" y="4679147"/>
            <a:ext cx="9994900" cy="523220"/>
          </a:xfrm>
          <a:prstGeom prst="rect">
            <a:avLst/>
          </a:prstGeom>
        </p:spPr>
        <p:txBody>
          <a:bodyPr wrap="square">
            <a:spAutoFit/>
          </a:bodyPr>
          <a:lstStyle/>
          <a:p>
            <a:r>
              <a:rPr lang="tr-TR" dirty="0"/>
              <a:t> 100-108 kod satırları arasında oluşturmuş oldukları </a:t>
            </a:r>
            <a:r>
              <a:rPr lang="tr-TR" dirty="0" err="1"/>
              <a:t>GANs</a:t>
            </a:r>
            <a:r>
              <a:rPr lang="tr-TR" dirty="0"/>
              <a:t> modeli değerlendirerek, oluşturdukları bu modeli sisteme kayıt ederek doğruluk </a:t>
            </a:r>
            <a:r>
              <a:rPr lang="tr-TR" dirty="0" smtClean="0"/>
              <a:t>sonuçlarını</a:t>
            </a:r>
            <a:r>
              <a:rPr lang="en-US" dirty="0" smtClean="0"/>
              <a:t> </a:t>
            </a:r>
            <a:r>
              <a:rPr lang="tr-TR" dirty="0" smtClean="0"/>
              <a:t>belirlerler</a:t>
            </a:r>
            <a:r>
              <a:rPr lang="tr-TR" dirty="0"/>
              <a:t>. </a:t>
            </a:r>
          </a:p>
        </p:txBody>
      </p:sp>
    </p:spTree>
    <p:extLst>
      <p:ext uri="{BB962C8B-B14F-4D97-AF65-F5344CB8AC3E}">
        <p14:creationId xmlns:p14="http://schemas.microsoft.com/office/powerpoint/2010/main" val="99501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904999" y="287342"/>
            <a:ext cx="8382002" cy="1077178"/>
          </a:xfrm>
          <a:prstGeom prst="rect">
            <a:avLst/>
          </a:prstGeom>
          <a:noFill/>
          <a:ln>
            <a:noFill/>
          </a:ln>
        </p:spPr>
        <p:txBody>
          <a:bodyPr spcFirstLastPara="1" wrap="square" lIns="91425" tIns="45700" rIns="91425" bIns="45700" anchor="t" anchorCtr="0">
            <a:spAutoFit/>
          </a:bodyPr>
          <a:lstStyle/>
          <a:p>
            <a:pPr lvl="0" algn="ctr"/>
            <a:r>
              <a:rPr lang="tr-TR" sz="3200" dirty="0"/>
              <a:t>Yapay Sinir Ağları Temelinde Derin </a:t>
            </a:r>
            <a:r>
              <a:rPr lang="tr-TR" sz="3200" dirty="0" err="1"/>
              <a:t>Öğrenme’ye</a:t>
            </a:r>
            <a:r>
              <a:rPr lang="tr-TR" sz="3200" dirty="0"/>
              <a:t> Geçiş </a:t>
            </a:r>
            <a:endParaRPr lang="tr-TR" sz="1100" b="1" dirty="0">
              <a:latin typeface="Calibri" panose="020F0502020204030204" pitchFamily="34" charset="0"/>
              <a:cs typeface="Calibri" panose="020F0502020204030204" pitchFamily="34" charset="0"/>
            </a:endParaRPr>
          </a:p>
        </p:txBody>
      </p:sp>
      <p:sp>
        <p:nvSpPr>
          <p:cNvPr id="2" name="Metin kutusu 1"/>
          <p:cNvSpPr txBox="1"/>
          <p:nvPr/>
        </p:nvSpPr>
        <p:spPr>
          <a:xfrm>
            <a:off x="931846" y="1843338"/>
            <a:ext cx="5956663" cy="4154984"/>
          </a:xfrm>
          <a:prstGeom prst="rect">
            <a:avLst/>
          </a:prstGeom>
          <a:noFill/>
        </p:spPr>
        <p:txBody>
          <a:bodyPr wrap="square" rtlCol="0">
            <a:spAutoFit/>
          </a:bodyPr>
          <a:lstStyle/>
          <a:p>
            <a:pPr marL="285750" indent="-285750" algn="just">
              <a:buFont typeface="Arial" panose="020B0604020202020204" pitchFamily="34" charset="0"/>
              <a:buChar char="•"/>
            </a:pPr>
            <a:r>
              <a:rPr lang="tr-TR" sz="2400" dirty="0"/>
              <a:t>Derin öğrenme, sayısal sistemlerin yapılandırılmamış, etiketlenmemiş verilere göre öğrenmesi ve kararlar alması için yapay sinir ağlarını kullanan makine öğrenmesinin bir alt </a:t>
            </a:r>
            <a:r>
              <a:rPr lang="tr-TR" sz="2400" dirty="0" smtClean="0"/>
              <a:t>dalıdır</a:t>
            </a:r>
            <a:r>
              <a:rPr lang="en-US" sz="2400" dirty="0" smtClean="0"/>
              <a:t>.</a:t>
            </a:r>
          </a:p>
          <a:p>
            <a:pPr marL="285750" indent="-285750" algn="just">
              <a:buFont typeface="Arial" panose="020B0604020202020204" pitchFamily="34" charset="0"/>
              <a:buChar char="•"/>
            </a:pPr>
            <a:r>
              <a:rPr lang="tr-TR" sz="2400" dirty="0" smtClean="0"/>
              <a:t>Yapay </a:t>
            </a:r>
            <a:r>
              <a:rPr lang="tr-TR" sz="2400" dirty="0"/>
              <a:t>zeka alanında çalışan uzmanlar, büyük veri olarak adlandırılan ve genellikle metin, ses veya resimlere dayalı veri kümelerini daha hızlı ve doğru bir şekilde analiz etmek için derin öğrenme mimarilerini kullanırlar.</a:t>
            </a:r>
            <a:endParaRPr lang="en-US" sz="2400" dirty="0"/>
          </a:p>
        </p:txBody>
      </p:sp>
      <p:pic>
        <p:nvPicPr>
          <p:cNvPr id="8" name="Picture 35867"/>
          <p:cNvPicPr/>
          <p:nvPr/>
        </p:nvPicPr>
        <p:blipFill rotWithShape="1">
          <a:blip r:embed="rId3"/>
          <a:srcRect t="5325" b="3416"/>
          <a:stretch/>
        </p:blipFill>
        <p:spPr bwMode="auto">
          <a:xfrm>
            <a:off x="8110673" y="2127200"/>
            <a:ext cx="3073400" cy="2776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49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533400" y="3739347"/>
            <a:ext cx="10464800" cy="738664"/>
          </a:xfrm>
          <a:prstGeom prst="rect">
            <a:avLst/>
          </a:prstGeom>
        </p:spPr>
        <p:txBody>
          <a:bodyPr wrap="square">
            <a:spAutoFit/>
          </a:bodyPr>
          <a:lstStyle/>
          <a:p>
            <a:r>
              <a:rPr lang="tr-TR" dirty="0"/>
              <a:t> 111-126 kod satırları arasında oluşturmuş olduğu </a:t>
            </a:r>
            <a:r>
              <a:rPr lang="tr-TR" dirty="0" err="1"/>
              <a:t>GANs</a:t>
            </a:r>
            <a:r>
              <a:rPr lang="tr-TR" dirty="0"/>
              <a:t> modelini eğitmek için oluşturulan fonksiyonları tek tek çağırarak kayıp değerlerine göre modeli değerlendirir.  </a:t>
            </a:r>
          </a:p>
          <a:p>
            <a:r>
              <a:rPr lang="tr-TR" dirty="0"/>
              <a:t> </a:t>
            </a:r>
          </a:p>
        </p:txBody>
      </p:sp>
      <p:pic>
        <p:nvPicPr>
          <p:cNvPr id="5" name="Resim 4"/>
          <p:cNvPicPr>
            <a:picLocks noChangeAspect="1"/>
          </p:cNvPicPr>
          <p:nvPr/>
        </p:nvPicPr>
        <p:blipFill>
          <a:blip r:embed="rId2"/>
          <a:stretch>
            <a:fillRect/>
          </a:stretch>
        </p:blipFill>
        <p:spPr>
          <a:xfrm>
            <a:off x="1029314" y="325780"/>
            <a:ext cx="8165486" cy="3134344"/>
          </a:xfrm>
          <a:prstGeom prst="rect">
            <a:avLst/>
          </a:prstGeom>
        </p:spPr>
      </p:pic>
      <p:pic>
        <p:nvPicPr>
          <p:cNvPr id="6" name="Resim 5"/>
          <p:cNvPicPr>
            <a:picLocks noChangeAspect="1"/>
          </p:cNvPicPr>
          <p:nvPr/>
        </p:nvPicPr>
        <p:blipFill>
          <a:blip r:embed="rId3"/>
          <a:stretch>
            <a:fillRect/>
          </a:stretch>
        </p:blipFill>
        <p:spPr>
          <a:xfrm>
            <a:off x="1360012" y="4757234"/>
            <a:ext cx="6412388" cy="1691961"/>
          </a:xfrm>
          <a:prstGeom prst="rect">
            <a:avLst/>
          </a:prstGeom>
        </p:spPr>
      </p:pic>
      <p:sp>
        <p:nvSpPr>
          <p:cNvPr id="7" name="Dikdörtgen 6"/>
          <p:cNvSpPr/>
          <p:nvPr/>
        </p:nvSpPr>
        <p:spPr>
          <a:xfrm>
            <a:off x="8197433" y="5295437"/>
            <a:ext cx="3207929" cy="307777"/>
          </a:xfrm>
          <a:prstGeom prst="rect">
            <a:avLst/>
          </a:prstGeom>
        </p:spPr>
        <p:txBody>
          <a:bodyPr wrap="none">
            <a:spAutoFit/>
          </a:bodyPr>
          <a:lstStyle/>
          <a:p>
            <a:r>
              <a:rPr lang="tr-TR" dirty="0"/>
              <a:t>Fonksiyonların çağrılması kod </a:t>
            </a:r>
            <a:r>
              <a:rPr lang="tr-TR" dirty="0" err="1" smtClean="0"/>
              <a:t>sa</a:t>
            </a:r>
            <a:r>
              <a:rPr lang="en-US" dirty="0" err="1" smtClean="0"/>
              <a:t>tırları</a:t>
            </a:r>
            <a:endParaRPr lang="tr-TR" dirty="0"/>
          </a:p>
        </p:txBody>
      </p:sp>
    </p:spTree>
    <p:extLst>
      <p:ext uri="{BB962C8B-B14F-4D97-AF65-F5344CB8AC3E}">
        <p14:creationId xmlns:p14="http://schemas.microsoft.com/office/powerpoint/2010/main" val="3139051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1" name="Google Shape;89;p1" descr="A picture containing drawing, shirt&#10;&#10;Description automatically generated">
            <a:extLst>
              <a:ext uri="{FF2B5EF4-FFF2-40B4-BE49-F238E27FC236}">
                <a16:creationId xmlns:a16="http://schemas.microsoft.com/office/drawing/2014/main" xmlns="" id="{5BCCE40E-7B65-FD4D-9A97-BF4858A8F63A}"/>
              </a:ext>
            </a:extLst>
          </p:cNvPr>
          <p:cNvPicPr preferRelativeResize="0"/>
          <p:nvPr/>
        </p:nvPicPr>
        <p:blipFill rotWithShape="1">
          <a:blip r:embed="rId3">
            <a:alphaModFix/>
          </a:blip>
          <a:srcRect/>
          <a:stretch/>
        </p:blipFill>
        <p:spPr>
          <a:xfrm>
            <a:off x="8421552" y="6043210"/>
            <a:ext cx="3596315" cy="832934"/>
          </a:xfrm>
          <a:prstGeom prst="rect">
            <a:avLst/>
          </a:prstGeom>
          <a:noFill/>
          <a:ln>
            <a:noFill/>
          </a:ln>
        </p:spPr>
      </p:pic>
      <p:pic>
        <p:nvPicPr>
          <p:cNvPr id="12" name="Google Shape;88;p1" descr="A close up of a sign&#10;&#10;Description automatically generated">
            <a:extLst>
              <a:ext uri="{FF2B5EF4-FFF2-40B4-BE49-F238E27FC236}">
                <a16:creationId xmlns:a16="http://schemas.microsoft.com/office/drawing/2014/main" xmlns="" id="{590489E3-5F81-424C-A54F-4D3E3640F47F}"/>
              </a:ext>
            </a:extLst>
          </p:cNvPr>
          <p:cNvPicPr preferRelativeResize="0"/>
          <p:nvPr/>
        </p:nvPicPr>
        <p:blipFill rotWithShape="1">
          <a:blip r:embed="rId4">
            <a:alphaModFix/>
          </a:blip>
          <a:srcRect/>
          <a:stretch/>
        </p:blipFill>
        <p:spPr>
          <a:xfrm>
            <a:off x="3962400" y="2366127"/>
            <a:ext cx="4267200" cy="1061928"/>
          </a:xfrm>
          <a:prstGeom prst="rect">
            <a:avLst/>
          </a:prstGeom>
          <a:noFill/>
          <a:ln>
            <a:noFill/>
          </a:ln>
        </p:spPr>
      </p:pic>
      <p:pic>
        <p:nvPicPr>
          <p:cNvPr id="13" name="Google Shape;90;p1" descr="A picture containing drawing&#10;&#10;Description automatically generated">
            <a:extLst>
              <a:ext uri="{FF2B5EF4-FFF2-40B4-BE49-F238E27FC236}">
                <a16:creationId xmlns:a16="http://schemas.microsoft.com/office/drawing/2014/main" xmlns="" id="{0809EA5F-1E15-4E4A-A680-3CAFD4091682}"/>
              </a:ext>
            </a:extLst>
          </p:cNvPr>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14" name="Google Shape;91;p1">
            <a:extLst>
              <a:ext uri="{FF2B5EF4-FFF2-40B4-BE49-F238E27FC236}">
                <a16:creationId xmlns:a16="http://schemas.microsoft.com/office/drawing/2014/main" xmlns="" id="{6BCC6801-3919-7E4F-AAD2-6425D67C9554}"/>
              </a:ext>
            </a:extLst>
          </p:cNvPr>
          <p:cNvSpPr txBox="1"/>
          <p:nvPr/>
        </p:nvSpPr>
        <p:spPr>
          <a:xfrm>
            <a:off x="2625970" y="3786481"/>
            <a:ext cx="694006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400" b="1" i="0" u="none" strike="noStrike" cap="none" dirty="0">
                <a:solidFill>
                  <a:schemeClr val="dk1"/>
                </a:solidFill>
                <a:latin typeface="Trebuchet MS"/>
                <a:ea typeface="Trebuchet MS"/>
                <a:cs typeface="Trebuchet MS"/>
                <a:sym typeface="Trebuchet MS"/>
              </a:rPr>
              <a:t>TEŞEKKÜRLER</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Metin kutusu 1"/>
          <p:cNvSpPr txBox="1"/>
          <p:nvPr/>
        </p:nvSpPr>
        <p:spPr>
          <a:xfrm>
            <a:off x="919820" y="2126399"/>
            <a:ext cx="3097703" cy="3077766"/>
          </a:xfrm>
          <a:prstGeom prst="rect">
            <a:avLst/>
          </a:prstGeom>
          <a:noFill/>
        </p:spPr>
        <p:txBody>
          <a:bodyPr wrap="square" rtlCol="0">
            <a:spAutoFit/>
          </a:bodyPr>
          <a:lstStyle/>
          <a:p>
            <a:pPr marL="285750" indent="-285750" algn="just">
              <a:buFont typeface="Arial" panose="020B0604020202020204" pitchFamily="34" charset="0"/>
              <a:buChar char="•"/>
            </a:pPr>
            <a:r>
              <a:rPr lang="tr-TR" sz="2000" dirty="0"/>
              <a:t>Yapay sinir ağlarındaki katman sayılarının artırılmasıyla kurulan çok farklı türde derin öğrenme mimarileri bulunmaktadır. </a:t>
            </a:r>
            <a:r>
              <a:rPr lang="en-US" sz="2000" dirty="0" smtClean="0"/>
              <a:t>S</a:t>
            </a:r>
            <a:r>
              <a:rPr lang="tr-TR" sz="2000" dirty="0" err="1" smtClean="0"/>
              <a:t>ıklıkla</a:t>
            </a:r>
            <a:r>
              <a:rPr lang="tr-TR" sz="2000" dirty="0" smtClean="0"/>
              <a:t> </a:t>
            </a:r>
            <a:r>
              <a:rPr lang="tr-TR" sz="2000" dirty="0"/>
              <a:t>kullanılan derin öğrenme </a:t>
            </a:r>
            <a:r>
              <a:rPr lang="tr-TR" sz="2000" dirty="0" smtClean="0"/>
              <a:t>mimarileri</a:t>
            </a:r>
            <a:r>
              <a:rPr lang="en-US" sz="2000" dirty="0" smtClean="0"/>
              <a:t> </a:t>
            </a:r>
            <a:r>
              <a:rPr lang="en-US" sz="2000" dirty="0" err="1" smtClean="0"/>
              <a:t>görselde</a:t>
            </a:r>
            <a:r>
              <a:rPr lang="tr-TR" sz="2000" dirty="0" smtClean="0"/>
              <a:t> </a:t>
            </a:r>
            <a:r>
              <a:rPr lang="tr-TR" sz="2000" dirty="0"/>
              <a:t>verilmiştir. </a:t>
            </a:r>
            <a:endParaRPr lang="en-US" sz="2000" dirty="0"/>
          </a:p>
          <a:p>
            <a:pPr marL="285750" indent="-285750" algn="just">
              <a:buFont typeface="Arial" panose="020B0604020202020204" pitchFamily="34" charset="0"/>
              <a:buChar char="•"/>
            </a:pPr>
            <a:endParaRPr lang="tr-TR" dirty="0"/>
          </a:p>
        </p:txBody>
      </p:sp>
      <p:pic>
        <p:nvPicPr>
          <p:cNvPr id="8" name="Picture 402"/>
          <p:cNvPicPr/>
          <p:nvPr/>
        </p:nvPicPr>
        <p:blipFill rotWithShape="1">
          <a:blip r:embed="rId3">
            <a:extLst>
              <a:ext uri="{28A0092B-C50C-407E-A947-70E740481C1C}">
                <a14:useLocalDpi xmlns:a14="http://schemas.microsoft.com/office/drawing/2010/main" val="0"/>
              </a:ext>
            </a:extLst>
          </a:blip>
          <a:srcRect r="1689"/>
          <a:stretch/>
        </p:blipFill>
        <p:spPr bwMode="auto">
          <a:xfrm>
            <a:off x="4594793" y="1546698"/>
            <a:ext cx="6860162" cy="40349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640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3"/>
          <a:stretch>
            <a:fillRect/>
          </a:stretch>
        </p:blipFill>
        <p:spPr>
          <a:xfrm>
            <a:off x="61877" y="220007"/>
            <a:ext cx="6204822" cy="5163266"/>
          </a:xfrm>
          <a:prstGeom prst="rect">
            <a:avLst/>
          </a:prstGeom>
        </p:spPr>
      </p:pic>
      <p:pic>
        <p:nvPicPr>
          <p:cNvPr id="6" name="Resim 5"/>
          <p:cNvPicPr>
            <a:picLocks noChangeAspect="1"/>
          </p:cNvPicPr>
          <p:nvPr/>
        </p:nvPicPr>
        <p:blipFill>
          <a:blip r:embed="rId4"/>
          <a:stretch>
            <a:fillRect/>
          </a:stretch>
        </p:blipFill>
        <p:spPr>
          <a:xfrm>
            <a:off x="6203429" y="1991055"/>
            <a:ext cx="5781316" cy="4866945"/>
          </a:xfrm>
          <a:prstGeom prst="rect">
            <a:avLst/>
          </a:prstGeom>
        </p:spPr>
      </p:pic>
    </p:spTree>
    <p:extLst>
      <p:ext uri="{BB962C8B-B14F-4D97-AF65-F5344CB8AC3E}">
        <p14:creationId xmlns:p14="http://schemas.microsoft.com/office/powerpoint/2010/main" val="99216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err="1"/>
              <a:t>Evrişimsel</a:t>
            </a:r>
            <a:r>
              <a:rPr lang="tr-TR" sz="3200" dirty="0"/>
              <a:t> Sinir Ağları Tekniği </a:t>
            </a:r>
            <a:endParaRPr lang="tr-TR" sz="1100" b="1" dirty="0">
              <a:latin typeface="Calibri" panose="020F0502020204030204" pitchFamily="34" charset="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Metin kutusu 1"/>
          <p:cNvSpPr txBox="1"/>
          <p:nvPr/>
        </p:nvSpPr>
        <p:spPr>
          <a:xfrm>
            <a:off x="707886" y="1247592"/>
            <a:ext cx="5445264" cy="2031325"/>
          </a:xfrm>
          <a:prstGeom prst="rect">
            <a:avLst/>
          </a:prstGeom>
          <a:noFill/>
        </p:spPr>
        <p:txBody>
          <a:bodyPr wrap="square" rtlCol="0">
            <a:spAutoFit/>
          </a:bodyPr>
          <a:lstStyle/>
          <a:p>
            <a:pPr marL="285750" indent="-285750" algn="just">
              <a:buFont typeface="Arial" panose="020B0604020202020204" pitchFamily="34" charset="0"/>
              <a:buChar char="•"/>
            </a:pPr>
            <a:r>
              <a:rPr lang="tr-TR" dirty="0" err="1"/>
              <a:t>Evrişimsel</a:t>
            </a:r>
            <a:r>
              <a:rPr lang="tr-TR" dirty="0"/>
              <a:t> sinir ağı (</a:t>
            </a:r>
            <a:r>
              <a:rPr lang="tr-TR" b="1" dirty="0" err="1"/>
              <a:t>ConvNet</a:t>
            </a:r>
            <a:r>
              <a:rPr lang="tr-TR" b="1" dirty="0"/>
              <a:t> / </a:t>
            </a:r>
            <a:r>
              <a:rPr lang="tr-TR" b="1" dirty="0" err="1"/>
              <a:t>Convolutional</a:t>
            </a:r>
            <a:r>
              <a:rPr lang="tr-TR" b="1" dirty="0"/>
              <a:t> </a:t>
            </a:r>
            <a:r>
              <a:rPr lang="tr-TR" b="1" dirty="0" err="1"/>
              <a:t>neural</a:t>
            </a:r>
            <a:r>
              <a:rPr lang="tr-TR" b="1" dirty="0"/>
              <a:t> </a:t>
            </a:r>
            <a:r>
              <a:rPr lang="tr-TR" b="1" dirty="0" err="1"/>
              <a:t>networks</a:t>
            </a:r>
            <a:r>
              <a:rPr lang="tr-TR" b="1" dirty="0"/>
              <a:t> -CNN</a:t>
            </a:r>
            <a:r>
              <a:rPr lang="tr-TR" dirty="0"/>
              <a:t>), girdi olarak alınan bir görüntüyü analiz ederek görünüşlerini veya görüntü içerisindeki görüntüleri birbirinden ayırt etmede sıklıkla kullanılan bir derin öğrenme mimarisidir.  </a:t>
            </a:r>
            <a:endParaRPr lang="en-US" dirty="0" smtClean="0"/>
          </a:p>
          <a:p>
            <a:pPr marL="285750" indent="-285750" algn="just">
              <a:buFont typeface="Arial" panose="020B0604020202020204" pitchFamily="34" charset="0"/>
              <a:buChar char="•"/>
            </a:pPr>
            <a:r>
              <a:rPr lang="tr-TR" dirty="0" smtClean="0"/>
              <a:t>CNN </a:t>
            </a:r>
            <a:r>
              <a:rPr lang="tr-TR" dirty="0"/>
              <a:t>derin öğrenme mimarisi </a:t>
            </a:r>
            <a:r>
              <a:rPr lang="en-US" dirty="0"/>
              <a:t>ş</a:t>
            </a:r>
            <a:r>
              <a:rPr lang="tr-TR" dirty="0" smtClean="0"/>
              <a:t>ekil</a:t>
            </a:r>
            <a:r>
              <a:rPr lang="en-US" dirty="0" smtClean="0"/>
              <a:t>de</a:t>
            </a:r>
            <a:r>
              <a:rPr lang="tr-TR" dirty="0" smtClean="0"/>
              <a:t> görüldüğü </a:t>
            </a:r>
            <a:r>
              <a:rPr lang="tr-TR" dirty="0"/>
              <a:t>gibi </a:t>
            </a:r>
            <a:r>
              <a:rPr lang="tr-TR" dirty="0" err="1"/>
              <a:t>evrişim</a:t>
            </a:r>
            <a:r>
              <a:rPr lang="tr-TR" dirty="0"/>
              <a:t> katmanı, doğrusal olmayan katman, havuzlama katmanı, düzleştirme katmanı ve tamamen bağlı katman yapılarından oluşmaktadır. </a:t>
            </a:r>
            <a:endParaRPr lang="en-US" dirty="0"/>
          </a:p>
        </p:txBody>
      </p:sp>
      <p:pic>
        <p:nvPicPr>
          <p:cNvPr id="8" name="Picture 35868"/>
          <p:cNvPicPr/>
          <p:nvPr/>
        </p:nvPicPr>
        <p:blipFill>
          <a:blip r:embed="rId4">
            <a:extLst>
              <a:ext uri="{28A0092B-C50C-407E-A947-70E740481C1C}">
                <a14:useLocalDpi xmlns:a14="http://schemas.microsoft.com/office/drawing/2010/main" val="0"/>
              </a:ext>
            </a:extLst>
          </a:blip>
          <a:srcRect/>
          <a:stretch>
            <a:fillRect/>
          </a:stretch>
        </p:blipFill>
        <p:spPr bwMode="auto">
          <a:xfrm>
            <a:off x="3619500" y="3278918"/>
            <a:ext cx="7639049" cy="3184108"/>
          </a:xfrm>
          <a:prstGeom prst="rect">
            <a:avLst/>
          </a:prstGeom>
          <a:noFill/>
          <a:ln>
            <a:noFill/>
          </a:ln>
        </p:spPr>
      </p:pic>
      <p:sp>
        <p:nvSpPr>
          <p:cNvPr id="4" name="Dikdörtgen 3"/>
          <p:cNvSpPr/>
          <p:nvPr/>
        </p:nvSpPr>
        <p:spPr>
          <a:xfrm>
            <a:off x="7384205" y="2594137"/>
            <a:ext cx="2836119" cy="307777"/>
          </a:xfrm>
          <a:prstGeom prst="rect">
            <a:avLst/>
          </a:prstGeom>
        </p:spPr>
        <p:txBody>
          <a:bodyPr wrap="square">
            <a:spAutoFit/>
          </a:bodyPr>
          <a:lstStyle/>
          <a:p>
            <a:pPr algn="ctr"/>
            <a:r>
              <a:rPr lang="tr-TR" dirty="0">
                <a:latin typeface="Roboto Condensed"/>
                <a:ea typeface="Times New Roman" panose="02020603050405020304" pitchFamily="18" charset="0"/>
                <a:cs typeface="Calibri Light" panose="020F0302020204030204" pitchFamily="34" charset="0"/>
              </a:rPr>
              <a:t>CNN mimarisi</a:t>
            </a:r>
            <a:endParaRPr lang="tr-TR" dirty="0"/>
          </a:p>
        </p:txBody>
      </p:sp>
    </p:spTree>
    <p:extLst>
      <p:ext uri="{BB962C8B-B14F-4D97-AF65-F5344CB8AC3E}">
        <p14:creationId xmlns:p14="http://schemas.microsoft.com/office/powerpoint/2010/main" val="41566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Metin kutusu 1"/>
          <p:cNvSpPr txBox="1"/>
          <p:nvPr/>
        </p:nvSpPr>
        <p:spPr>
          <a:xfrm>
            <a:off x="492475" y="1560494"/>
            <a:ext cx="5234558" cy="4099161"/>
          </a:xfrm>
          <a:prstGeom prst="rect">
            <a:avLst/>
          </a:prstGeom>
          <a:noFill/>
        </p:spPr>
        <p:txBody>
          <a:bodyPr wrap="square" rtlCol="0">
            <a:spAutoFit/>
          </a:bodyPr>
          <a:lstStyle/>
          <a:p>
            <a:pPr lvl="0" algn="just"/>
            <a:r>
              <a:rPr lang="tr-TR" b="1" dirty="0" err="1"/>
              <a:t>Konvolüsyonel</a:t>
            </a:r>
            <a:r>
              <a:rPr lang="tr-TR" b="1" dirty="0"/>
              <a:t> Katman —</a:t>
            </a:r>
            <a:r>
              <a:rPr lang="tr-TR" dirty="0"/>
              <a:t> Hayvanın cinsi, ten rengi, şekli, çevre vb. fiziksel özellikleri saptamak için kullanılır.</a:t>
            </a:r>
            <a:endParaRPr lang="en-US" dirty="0"/>
          </a:p>
          <a:p>
            <a:pPr lvl="0" algn="just"/>
            <a:r>
              <a:rPr lang="tr-TR" b="1" dirty="0"/>
              <a:t>Havuzlama Katmanı</a:t>
            </a:r>
            <a:r>
              <a:rPr lang="tr-TR" dirty="0"/>
              <a:t>— Havuzlama katmanı, görüntü üzerindeki </a:t>
            </a:r>
            <a:r>
              <a:rPr lang="tr-TR" dirty="0" err="1"/>
              <a:t>boyutsallığı</a:t>
            </a:r>
            <a:r>
              <a:rPr lang="tr-TR" dirty="0"/>
              <a:t> azaltmak için kullanılır. Böylece işlem sayısı azalırken, yakalanan gereksiz özellikler yok sayılır. Örneğin görüntüdeki köpeğin dışında kalan çevre gereksiz özellik olarak yok sayılır. </a:t>
            </a:r>
            <a:endParaRPr lang="en-US" dirty="0"/>
          </a:p>
          <a:p>
            <a:pPr lvl="0" algn="just"/>
            <a:r>
              <a:rPr lang="tr-TR" b="1" dirty="0"/>
              <a:t>Düzleştirme Katmanı</a:t>
            </a:r>
            <a:r>
              <a:rPr lang="tr-TR" dirty="0"/>
              <a:t>— Tam bağımlı katmanda verileri analiz etmek için hazırlamada kullanılan katmandır. Örneğin önemli özellikleri verilen köpeğin görüntü halindeki iki boyutlu verilerini tek boyutlu veriye dönüştürerek tam bağımlı katmanda analiz edilmesini sağlar. </a:t>
            </a:r>
            <a:endParaRPr lang="en-US" dirty="0"/>
          </a:p>
          <a:p>
            <a:pPr lvl="0" algn="just"/>
            <a:r>
              <a:rPr lang="tr-TR" b="1" dirty="0"/>
              <a:t>Tam Bağımlı Katman</a:t>
            </a:r>
            <a:r>
              <a:rPr lang="tr-TR" dirty="0"/>
              <a:t>— Tam bağımlı katman, CNN mimarisinin son ve en önemli katmanlardan birisidir. Tam bağımlı katman ile sınıflandırma veya regresyon işlemleri için eğitimler gerçekleştirilir. Örneğin görüntüden çıkartılan özelliklerin kedi köpek vs. gibi hangi hayvana ait olduğunu sınıflandırılmak için kullanılır. </a:t>
            </a:r>
            <a:endParaRPr lang="en-US" dirty="0"/>
          </a:p>
        </p:txBody>
      </p:sp>
      <p:sp>
        <p:nvSpPr>
          <p:cNvPr id="5"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err="1"/>
              <a:t>Evrişimsel</a:t>
            </a:r>
            <a:r>
              <a:rPr lang="tr-TR" sz="3200" dirty="0"/>
              <a:t> Sinir Ağları Tekniği </a:t>
            </a:r>
            <a:endParaRPr lang="tr-TR" sz="1100" b="1" dirty="0">
              <a:latin typeface="Calibri" panose="020F0502020204030204" pitchFamily="34" charset="0"/>
              <a:cs typeface="Calibri" panose="020F0502020204030204" pitchFamily="34" charset="0"/>
            </a:endParaRPr>
          </a:p>
        </p:txBody>
      </p:sp>
      <p:pic>
        <p:nvPicPr>
          <p:cNvPr id="6" name="Picture 35868"/>
          <p:cNvPicPr/>
          <p:nvPr/>
        </p:nvPicPr>
        <p:blipFill>
          <a:blip r:embed="rId4">
            <a:extLst>
              <a:ext uri="{28A0092B-C50C-407E-A947-70E740481C1C}">
                <a14:useLocalDpi xmlns:a14="http://schemas.microsoft.com/office/drawing/2010/main" val="0"/>
              </a:ext>
            </a:extLst>
          </a:blip>
          <a:srcRect/>
          <a:stretch>
            <a:fillRect/>
          </a:stretch>
        </p:blipFill>
        <p:spPr bwMode="auto">
          <a:xfrm>
            <a:off x="6112043" y="1920839"/>
            <a:ext cx="5620320" cy="2834041"/>
          </a:xfrm>
          <a:prstGeom prst="rect">
            <a:avLst/>
          </a:prstGeom>
          <a:noFill/>
          <a:ln>
            <a:noFill/>
          </a:ln>
        </p:spPr>
      </p:pic>
    </p:spTree>
    <p:extLst>
      <p:ext uri="{BB962C8B-B14F-4D97-AF65-F5344CB8AC3E}">
        <p14:creationId xmlns:p14="http://schemas.microsoft.com/office/powerpoint/2010/main" val="290542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904999" y="287342"/>
            <a:ext cx="8382002" cy="584735"/>
          </a:xfrm>
          <a:prstGeom prst="rect">
            <a:avLst/>
          </a:prstGeom>
          <a:noFill/>
          <a:ln>
            <a:noFill/>
          </a:ln>
        </p:spPr>
        <p:txBody>
          <a:bodyPr spcFirstLastPara="1" wrap="square" lIns="91425" tIns="45700" rIns="91425" bIns="45700" anchor="t" anchorCtr="0">
            <a:spAutoFit/>
          </a:bodyPr>
          <a:lstStyle/>
          <a:p>
            <a:pPr lvl="0" algn="ctr"/>
            <a:r>
              <a:rPr lang="tr-TR" sz="3200" dirty="0"/>
              <a:t>CNN tabanlı örnek </a:t>
            </a:r>
            <a:r>
              <a:rPr lang="tr-TR" sz="3200" dirty="0" smtClean="0"/>
              <a:t>mimariler</a:t>
            </a:r>
            <a:endParaRPr sz="1100" b="1" dirty="0">
              <a:latin typeface="Calibri" panose="020F0502020204030204" pitchFamily="34" charset="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Metin kutusu 1"/>
          <p:cNvSpPr txBox="1"/>
          <p:nvPr/>
        </p:nvSpPr>
        <p:spPr>
          <a:xfrm>
            <a:off x="765386" y="1347537"/>
            <a:ext cx="4104997" cy="5016758"/>
          </a:xfrm>
          <a:prstGeom prst="rect">
            <a:avLst/>
          </a:prstGeom>
          <a:noFill/>
        </p:spPr>
        <p:txBody>
          <a:bodyPr wrap="square" rtlCol="0">
            <a:spAutoFit/>
          </a:bodyPr>
          <a:lstStyle/>
          <a:p>
            <a:pPr lvl="0" algn="just"/>
            <a:r>
              <a:rPr lang="tr-TR" sz="1600" b="1" dirty="0" err="1"/>
              <a:t>LeNet</a:t>
            </a:r>
            <a:r>
              <a:rPr lang="tr-TR" sz="1600" b="1" dirty="0"/>
              <a:t> </a:t>
            </a:r>
            <a:r>
              <a:rPr lang="tr-TR" sz="1600" dirty="0"/>
              <a:t>— Bu ağ, </a:t>
            </a:r>
            <a:r>
              <a:rPr lang="tr-TR" sz="1600" dirty="0" err="1"/>
              <a:t>Konvolüsyonel</a:t>
            </a:r>
            <a:r>
              <a:rPr lang="tr-TR" sz="1600" dirty="0"/>
              <a:t> Sinir Ağlarının ilk başarılı uygulaması sayılır. 1990’lı yıllarda </a:t>
            </a:r>
            <a:r>
              <a:rPr lang="tr-TR" sz="1600" dirty="0" err="1"/>
              <a:t>Yann</a:t>
            </a:r>
            <a:r>
              <a:rPr lang="tr-TR" sz="1600" dirty="0"/>
              <a:t> </a:t>
            </a:r>
            <a:r>
              <a:rPr lang="tr-TR" sz="1600" dirty="0" err="1"/>
              <a:t>LeCun</a:t>
            </a:r>
            <a:r>
              <a:rPr lang="tr-TR" sz="1600" dirty="0"/>
              <a:t> tarafından geliştirilmiş ve posta kodlarını, basit basamakları, banka çeklerindeki rakamları vb. okumak için kullanılmıştır.</a:t>
            </a:r>
            <a:endParaRPr lang="en-US" sz="1600" dirty="0"/>
          </a:p>
          <a:p>
            <a:pPr lvl="0" algn="just"/>
            <a:r>
              <a:rPr lang="tr-TR" sz="1600" b="1" dirty="0" err="1"/>
              <a:t>AlexNet</a:t>
            </a:r>
            <a:r>
              <a:rPr lang="tr-TR" sz="1600" b="1" dirty="0"/>
              <a:t> —</a:t>
            </a:r>
            <a:r>
              <a:rPr lang="tr-TR" sz="1600" dirty="0"/>
              <a:t> Bu ağ, 2012’de Endüstri 4.0 devriminin önemli bileşenlerinden biri olan yapay zeka bir alt </a:t>
            </a:r>
            <a:r>
              <a:rPr lang="tr-TR" sz="1600" dirty="0" err="1"/>
              <a:t>bileşini</a:t>
            </a:r>
            <a:r>
              <a:rPr lang="tr-TR" sz="1600" dirty="0"/>
              <a:t> olan derin öğrenmeyi ve </a:t>
            </a:r>
            <a:r>
              <a:rPr lang="tr-TR" sz="1600" dirty="0" err="1"/>
              <a:t>Konvolüsyonel</a:t>
            </a:r>
            <a:r>
              <a:rPr lang="tr-TR" sz="1600" dirty="0"/>
              <a:t> sinir ağ modellerini tekrar popüler hale gelmesini sağlamıştır. </a:t>
            </a:r>
            <a:r>
              <a:rPr lang="tr-TR" sz="1600" dirty="0" err="1"/>
              <a:t>Alex</a:t>
            </a:r>
            <a:r>
              <a:rPr lang="tr-TR" sz="1600" dirty="0"/>
              <a:t> </a:t>
            </a:r>
            <a:r>
              <a:rPr lang="tr-TR" sz="1600" dirty="0" err="1"/>
              <a:t>Krizhevsky</a:t>
            </a:r>
            <a:r>
              <a:rPr lang="tr-TR" sz="1600" dirty="0"/>
              <a:t>, </a:t>
            </a:r>
            <a:r>
              <a:rPr lang="tr-TR" sz="1600" dirty="0" err="1"/>
              <a:t>Ilya</a:t>
            </a:r>
            <a:r>
              <a:rPr lang="tr-TR" sz="1600" dirty="0"/>
              <a:t> </a:t>
            </a:r>
            <a:r>
              <a:rPr lang="tr-TR" sz="1600" dirty="0" err="1"/>
              <a:t>Sutskever</a:t>
            </a:r>
            <a:r>
              <a:rPr lang="tr-TR" sz="1600" dirty="0"/>
              <a:t> ve </a:t>
            </a:r>
            <a:r>
              <a:rPr lang="tr-TR" sz="1600" dirty="0" err="1"/>
              <a:t>Geoffrey</a:t>
            </a:r>
            <a:r>
              <a:rPr lang="tr-TR" sz="1600" dirty="0"/>
              <a:t> </a:t>
            </a:r>
            <a:r>
              <a:rPr lang="tr-TR" sz="1600" dirty="0" err="1"/>
              <a:t>Hinton</a:t>
            </a:r>
            <a:r>
              <a:rPr lang="tr-TR" sz="1600" dirty="0"/>
              <a:t> tarafından geliştirilmiştir.  Uzaktan algılama, yabancı otların birbirinden ayırt edilmesi, araçların sınıflandırma örneklerinde sıklıkla kullanılır. </a:t>
            </a: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smtClean="0"/>
          </a:p>
          <a:p>
            <a:pPr marL="285750" indent="-285750" algn="just">
              <a:buFont typeface="Arial" panose="020B0604020202020204" pitchFamily="34" charset="0"/>
              <a:buChar char="•"/>
            </a:pPr>
            <a:endParaRPr lang="en-US" sz="1600" dirty="0" smtClean="0"/>
          </a:p>
          <a:p>
            <a:pPr marL="285750" indent="-285750" algn="just">
              <a:buFont typeface="Arial" panose="020B0604020202020204" pitchFamily="34" charset="0"/>
              <a:buChar char="•"/>
            </a:pPr>
            <a:endParaRPr lang="en-US" sz="1600" dirty="0"/>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452" y="1193533"/>
            <a:ext cx="6604037" cy="3599848"/>
          </a:xfrm>
          <a:prstGeom prst="rect">
            <a:avLst/>
          </a:prstGeom>
        </p:spPr>
      </p:pic>
      <p:sp>
        <p:nvSpPr>
          <p:cNvPr id="5" name="Dikdörtgen 4"/>
          <p:cNvSpPr/>
          <p:nvPr/>
        </p:nvSpPr>
        <p:spPr>
          <a:xfrm>
            <a:off x="7316162" y="5012369"/>
            <a:ext cx="851515" cy="307777"/>
          </a:xfrm>
          <a:prstGeom prst="rect">
            <a:avLst/>
          </a:prstGeom>
        </p:spPr>
        <p:txBody>
          <a:bodyPr wrap="none">
            <a:spAutoFit/>
          </a:bodyPr>
          <a:lstStyle/>
          <a:p>
            <a:r>
              <a:rPr lang="tr-TR" b="1" dirty="0" err="1"/>
              <a:t>AlexNet</a:t>
            </a:r>
            <a:endParaRPr lang="tr-TR" dirty="0"/>
          </a:p>
        </p:txBody>
      </p:sp>
    </p:spTree>
    <p:extLst>
      <p:ext uri="{BB962C8B-B14F-4D97-AF65-F5344CB8AC3E}">
        <p14:creationId xmlns:p14="http://schemas.microsoft.com/office/powerpoint/2010/main" val="342763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CNN tabanlı örnek </a:t>
            </a:r>
            <a:r>
              <a:rPr lang="tr-TR" dirty="0" smtClean="0"/>
              <a:t>mimariler</a:t>
            </a:r>
            <a:endParaRPr lang="tr-TR" dirty="0"/>
          </a:p>
        </p:txBody>
      </p:sp>
      <p:sp>
        <p:nvSpPr>
          <p:cNvPr id="3" name="Metin Yer Tutucusu 2"/>
          <p:cNvSpPr>
            <a:spLocks noGrp="1"/>
          </p:cNvSpPr>
          <p:nvPr>
            <p:ph type="body" idx="1"/>
          </p:nvPr>
        </p:nvSpPr>
        <p:spPr>
          <a:xfrm>
            <a:off x="606381" y="1374864"/>
            <a:ext cx="3685674" cy="4351338"/>
          </a:xfrm>
        </p:spPr>
        <p:txBody>
          <a:bodyPr>
            <a:noAutofit/>
          </a:bodyPr>
          <a:lstStyle/>
          <a:p>
            <a:pPr lvl="0" algn="just"/>
            <a:r>
              <a:rPr lang="tr-TR" sz="1600" b="1" dirty="0" err="1"/>
              <a:t>GoogLeNet</a:t>
            </a:r>
            <a:r>
              <a:rPr lang="tr-TR" sz="1600" dirty="0"/>
              <a:t> —2014 yılında Google tarafından geliştirilen, hesaplama maliyetinin yüksek olduğu yapay zeka uygulamalarında hız ve başarımı oldukça yüksek olan bir CNN mimarisidir. Yüz tanıma ve algılama sistemlerinde sıklıkla kullanılır. </a:t>
            </a:r>
            <a:endParaRPr lang="en-US" sz="1600" dirty="0"/>
          </a:p>
          <a:p>
            <a:pPr lvl="0" algn="just"/>
            <a:r>
              <a:rPr lang="tr-TR" sz="1600" b="1" dirty="0" err="1"/>
              <a:t>VGGNet</a:t>
            </a:r>
            <a:r>
              <a:rPr lang="tr-TR" sz="1600" b="1" dirty="0"/>
              <a:t> —</a:t>
            </a:r>
            <a:r>
              <a:rPr lang="tr-TR" sz="1600" dirty="0"/>
              <a:t> Bu ağ, VGG </a:t>
            </a:r>
            <a:r>
              <a:rPr lang="tr-TR" sz="1600" dirty="0" err="1"/>
              <a:t>Group</a:t>
            </a:r>
            <a:r>
              <a:rPr lang="tr-TR" sz="1600" dirty="0"/>
              <a:t> (Oxford) tarafından geliştirilmiştir. VGG mimarisi, </a:t>
            </a:r>
            <a:r>
              <a:rPr lang="tr-TR" sz="1600" dirty="0" err="1"/>
              <a:t>AlexNet</a:t>
            </a:r>
            <a:r>
              <a:rPr lang="tr-TR" sz="1600" dirty="0"/>
              <a:t> mimarisinde kullanılan yüksek işlevci (</a:t>
            </a:r>
            <a:r>
              <a:rPr lang="tr-TR" sz="1600" dirty="0" err="1"/>
              <a:t>kernel</a:t>
            </a:r>
            <a:r>
              <a:rPr lang="tr-TR" sz="1600" dirty="0"/>
              <a:t>) boyutlarını azaltılması ile oluşturulmuştur. VGG mimarisi </a:t>
            </a:r>
            <a:r>
              <a:rPr lang="tr-TR" sz="1600" dirty="0" err="1"/>
              <a:t>konvolüsyonel</a:t>
            </a:r>
            <a:r>
              <a:rPr lang="tr-TR" sz="1600" dirty="0"/>
              <a:t> sinir ağının başarımının arttırılması daha da derinleştirilmesi tekniği ile oluşturulmuştur. Nesne tanıma, Beyin tümör tespiti, kuş türlerinin sınıflandırılması vb. gibi birçok alanda kullanılır. </a:t>
            </a:r>
            <a:endParaRPr lang="en-US" sz="1600" dirty="0"/>
          </a:p>
          <a:p>
            <a:endParaRPr lang="tr-TR" sz="16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875" y="1639746"/>
            <a:ext cx="7591486" cy="3432437"/>
          </a:xfrm>
          <a:prstGeom prst="rect">
            <a:avLst/>
          </a:prstGeom>
        </p:spPr>
      </p:pic>
      <p:sp>
        <p:nvSpPr>
          <p:cNvPr id="5" name="Dikdörtgen 4"/>
          <p:cNvSpPr/>
          <p:nvPr/>
        </p:nvSpPr>
        <p:spPr>
          <a:xfrm>
            <a:off x="8034157" y="5316795"/>
            <a:ext cx="1148071" cy="307777"/>
          </a:xfrm>
          <a:prstGeom prst="rect">
            <a:avLst/>
          </a:prstGeom>
        </p:spPr>
        <p:txBody>
          <a:bodyPr wrap="none">
            <a:spAutoFit/>
          </a:bodyPr>
          <a:lstStyle/>
          <a:p>
            <a:r>
              <a:rPr lang="tr-TR" b="1" dirty="0" err="1"/>
              <a:t>GoogLeNet</a:t>
            </a:r>
            <a:endParaRPr lang="tr-TR" dirty="0"/>
          </a:p>
        </p:txBody>
      </p:sp>
    </p:spTree>
    <p:extLst>
      <p:ext uri="{BB962C8B-B14F-4D97-AF65-F5344CB8AC3E}">
        <p14:creationId xmlns:p14="http://schemas.microsoft.com/office/powerpoint/2010/main" val="19420112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2467</TotalTime>
  <Words>1299</Words>
  <Application>Microsoft Office PowerPoint</Application>
  <PresentationFormat>Geniş ekran</PresentationFormat>
  <Paragraphs>114</Paragraphs>
  <Slides>31</Slides>
  <Notes>12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31</vt:i4>
      </vt:variant>
    </vt:vector>
  </HeadingPairs>
  <TitlesOfParts>
    <vt:vector size="38" baseType="lpstr">
      <vt:lpstr>Arial</vt:lpstr>
      <vt:lpstr>Calibri</vt:lpstr>
      <vt:lpstr>Calibri Light</vt:lpstr>
      <vt:lpstr>Roboto Condensed</vt:lpstr>
      <vt:lpstr>Times New Roman</vt:lpstr>
      <vt:lpstr>Trebuchet MS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CNN tabanlı örnek mimariler</vt:lpstr>
      <vt:lpstr>PowerPoint Sunusu</vt:lpstr>
      <vt:lpstr>Üretici Çekişmeli Ağ (GAN)</vt:lpstr>
      <vt:lpstr>PowerPoint Sunusu</vt:lpstr>
      <vt:lpstr>PowerPoint Sunusu</vt:lpstr>
      <vt:lpstr>PowerPoint Sunusu</vt:lpstr>
      <vt:lpstr>PowerPoint Sunusu</vt:lpstr>
      <vt:lpstr>PowerPoint Sunusu</vt:lpstr>
      <vt:lpstr>HAREKETE GEÇ</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KAPKIN</dc:creator>
  <cp:lastModifiedBy>Murat Both Sides Now</cp:lastModifiedBy>
  <cp:revision>196</cp:revision>
  <dcterms:created xsi:type="dcterms:W3CDTF">2020-02-01T14:56:41Z</dcterms:created>
  <dcterms:modified xsi:type="dcterms:W3CDTF">2024-06-10T17:03:19Z</dcterms:modified>
</cp:coreProperties>
</file>